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540" r:id="rId2"/>
    <p:sldId id="256" r:id="rId3"/>
    <p:sldId id="541" r:id="rId4"/>
    <p:sldId id="257" r:id="rId5"/>
    <p:sldId id="258" r:id="rId6"/>
    <p:sldId id="259" r:id="rId7"/>
    <p:sldId id="260" r:id="rId8"/>
    <p:sldId id="261" r:id="rId9"/>
    <p:sldId id="263" r:id="rId10"/>
    <p:sldId id="262"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9" r:id="rId75"/>
    <p:sldId id="327" r:id="rId76"/>
    <p:sldId id="328"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5" r:id="rId92"/>
    <p:sldId id="344" r:id="rId93"/>
    <p:sldId id="346" r:id="rId94"/>
    <p:sldId id="347" r:id="rId95"/>
    <p:sldId id="348" r:id="rId96"/>
    <p:sldId id="349" r:id="rId97"/>
    <p:sldId id="350" r:id="rId98"/>
    <p:sldId id="351" r:id="rId99"/>
    <p:sldId id="352" r:id="rId100"/>
    <p:sldId id="353" r:id="rId101"/>
    <p:sldId id="354" r:id="rId102"/>
    <p:sldId id="355" r:id="rId103"/>
    <p:sldId id="356" r:id="rId104"/>
    <p:sldId id="359" r:id="rId105"/>
    <p:sldId id="357" r:id="rId106"/>
    <p:sldId id="358"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varScale="1">
        <p:scale>
          <a:sx n="111" d="100"/>
          <a:sy n="111" d="100"/>
        </p:scale>
        <p:origin x="39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CBE96F-6663-4156-A73A-592433F0E143}" type="datetimeFigureOut">
              <a:rPr lang="en-IN" smtClean="0"/>
              <a:t>21-03-2022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431390-34DF-4F65-8049-2FC669A238BB}" type="slidenum">
              <a:rPr lang="en-IN" smtClean="0"/>
              <a:t>‹#›</a:t>
            </a:fld>
            <a:endParaRPr lang="en-IN"/>
          </a:p>
        </p:txBody>
      </p:sp>
    </p:spTree>
    <p:extLst>
      <p:ext uri="{BB962C8B-B14F-4D97-AF65-F5344CB8AC3E}">
        <p14:creationId xmlns:p14="http://schemas.microsoft.com/office/powerpoint/2010/main" val="2685861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take a quick minute to introduce myself.  ….</a:t>
            </a:r>
          </a:p>
        </p:txBody>
      </p:sp>
      <p:sp>
        <p:nvSpPr>
          <p:cNvPr id="4" name="Slide Number Placeholder 3"/>
          <p:cNvSpPr>
            <a:spLocks noGrp="1"/>
          </p:cNvSpPr>
          <p:nvPr>
            <p:ph type="sldNum" sz="quarter" idx="5"/>
          </p:nvPr>
        </p:nvSpPr>
        <p:spPr/>
        <p:txBody>
          <a:bodyPr/>
          <a:lstStyle/>
          <a:p>
            <a:fld id="{4AEDF1CC-94E4-45BC-AA02-FABBB4680F28}" type="slidenum">
              <a:rPr lang="en-US" smtClean="0"/>
              <a:t>1</a:t>
            </a:fld>
            <a:endParaRPr lang="en-US"/>
          </a:p>
        </p:txBody>
      </p:sp>
    </p:spTree>
    <p:extLst>
      <p:ext uri="{BB962C8B-B14F-4D97-AF65-F5344CB8AC3E}">
        <p14:creationId xmlns:p14="http://schemas.microsoft.com/office/powerpoint/2010/main" val="2252018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D1AAC-7810-4968-8546-169E8FA19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B9648EE-65C9-49F5-A134-D388E980A9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3CFF677-4F74-43FB-9A0C-C2076C60282E}"/>
              </a:ext>
            </a:extLst>
          </p:cNvPr>
          <p:cNvSpPr>
            <a:spLocks noGrp="1"/>
          </p:cNvSpPr>
          <p:nvPr>
            <p:ph type="dt" sz="half" idx="10"/>
          </p:nvPr>
        </p:nvSpPr>
        <p:spPr/>
        <p:txBody>
          <a:bodyPr/>
          <a:lstStyle/>
          <a:p>
            <a:fld id="{5EB53E2E-581C-4045-86D9-5227D264A299}" type="datetimeFigureOut">
              <a:rPr lang="en-IN" smtClean="0"/>
              <a:t>21-03-2022</a:t>
            </a:fld>
            <a:endParaRPr lang="en-IN"/>
          </a:p>
        </p:txBody>
      </p:sp>
      <p:sp>
        <p:nvSpPr>
          <p:cNvPr id="5" name="Footer Placeholder 4">
            <a:extLst>
              <a:ext uri="{FF2B5EF4-FFF2-40B4-BE49-F238E27FC236}">
                <a16:creationId xmlns:a16="http://schemas.microsoft.com/office/drawing/2014/main" id="{291F381E-A8B3-4BB1-A987-DB283919D4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674C1F-4B80-44F9-AD40-6A84C27E783C}"/>
              </a:ext>
            </a:extLst>
          </p:cNvPr>
          <p:cNvSpPr>
            <a:spLocks noGrp="1"/>
          </p:cNvSpPr>
          <p:nvPr>
            <p:ph type="sldNum" sz="quarter" idx="12"/>
          </p:nvPr>
        </p:nvSpPr>
        <p:spPr/>
        <p:txBody>
          <a:bodyPr/>
          <a:lstStyle/>
          <a:p>
            <a:fld id="{D525DCC7-F951-444A-BB2C-57E28AD20B77}" type="slidenum">
              <a:rPr lang="en-IN" smtClean="0"/>
              <a:t>‹#›</a:t>
            </a:fld>
            <a:endParaRPr lang="en-IN"/>
          </a:p>
        </p:txBody>
      </p:sp>
    </p:spTree>
    <p:extLst>
      <p:ext uri="{BB962C8B-B14F-4D97-AF65-F5344CB8AC3E}">
        <p14:creationId xmlns:p14="http://schemas.microsoft.com/office/powerpoint/2010/main" val="2095386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637FE-40C1-4D3D-81B0-16EEDB91E6D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CF5CB7-F09A-478B-9306-3E579F92AEC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A22415-EBBC-45F8-927C-06989ECDFD52}"/>
              </a:ext>
            </a:extLst>
          </p:cNvPr>
          <p:cNvSpPr>
            <a:spLocks noGrp="1"/>
          </p:cNvSpPr>
          <p:nvPr>
            <p:ph type="dt" sz="half" idx="10"/>
          </p:nvPr>
        </p:nvSpPr>
        <p:spPr/>
        <p:txBody>
          <a:bodyPr/>
          <a:lstStyle/>
          <a:p>
            <a:fld id="{5EB53E2E-581C-4045-86D9-5227D264A299}" type="datetimeFigureOut">
              <a:rPr lang="en-IN" smtClean="0"/>
              <a:t>21-03-2022</a:t>
            </a:fld>
            <a:endParaRPr lang="en-IN"/>
          </a:p>
        </p:txBody>
      </p:sp>
      <p:sp>
        <p:nvSpPr>
          <p:cNvPr id="5" name="Footer Placeholder 4">
            <a:extLst>
              <a:ext uri="{FF2B5EF4-FFF2-40B4-BE49-F238E27FC236}">
                <a16:creationId xmlns:a16="http://schemas.microsoft.com/office/drawing/2014/main" id="{FEBC3E67-F6E5-4402-8B4C-94BD29EA4D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7D90F9-C033-4B25-957D-E393A1FE6A20}"/>
              </a:ext>
            </a:extLst>
          </p:cNvPr>
          <p:cNvSpPr>
            <a:spLocks noGrp="1"/>
          </p:cNvSpPr>
          <p:nvPr>
            <p:ph type="sldNum" sz="quarter" idx="12"/>
          </p:nvPr>
        </p:nvSpPr>
        <p:spPr/>
        <p:txBody>
          <a:bodyPr/>
          <a:lstStyle/>
          <a:p>
            <a:fld id="{D525DCC7-F951-444A-BB2C-57E28AD20B77}" type="slidenum">
              <a:rPr lang="en-IN" smtClean="0"/>
              <a:t>‹#›</a:t>
            </a:fld>
            <a:endParaRPr lang="en-IN"/>
          </a:p>
        </p:txBody>
      </p:sp>
    </p:spTree>
    <p:extLst>
      <p:ext uri="{BB962C8B-B14F-4D97-AF65-F5344CB8AC3E}">
        <p14:creationId xmlns:p14="http://schemas.microsoft.com/office/powerpoint/2010/main" val="1581740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8D9D9-1C2D-493E-BB7B-10B69723E2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82EA406-FDA4-454E-BD28-18709A791D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F43863-8018-4347-8DE5-07288859C9F3}"/>
              </a:ext>
            </a:extLst>
          </p:cNvPr>
          <p:cNvSpPr>
            <a:spLocks noGrp="1"/>
          </p:cNvSpPr>
          <p:nvPr>
            <p:ph type="dt" sz="half" idx="10"/>
          </p:nvPr>
        </p:nvSpPr>
        <p:spPr/>
        <p:txBody>
          <a:bodyPr/>
          <a:lstStyle/>
          <a:p>
            <a:fld id="{5EB53E2E-581C-4045-86D9-5227D264A299}" type="datetimeFigureOut">
              <a:rPr lang="en-IN" smtClean="0"/>
              <a:t>21-03-2022</a:t>
            </a:fld>
            <a:endParaRPr lang="en-IN"/>
          </a:p>
        </p:txBody>
      </p:sp>
      <p:sp>
        <p:nvSpPr>
          <p:cNvPr id="5" name="Footer Placeholder 4">
            <a:extLst>
              <a:ext uri="{FF2B5EF4-FFF2-40B4-BE49-F238E27FC236}">
                <a16:creationId xmlns:a16="http://schemas.microsoft.com/office/drawing/2014/main" id="{5F462385-5670-4AD8-A69E-D1F2136F5D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F6F851-809D-435D-A8B3-D600E81576C0}"/>
              </a:ext>
            </a:extLst>
          </p:cNvPr>
          <p:cNvSpPr>
            <a:spLocks noGrp="1"/>
          </p:cNvSpPr>
          <p:nvPr>
            <p:ph type="sldNum" sz="quarter" idx="12"/>
          </p:nvPr>
        </p:nvSpPr>
        <p:spPr/>
        <p:txBody>
          <a:bodyPr/>
          <a:lstStyle/>
          <a:p>
            <a:fld id="{D525DCC7-F951-444A-BB2C-57E28AD20B77}" type="slidenum">
              <a:rPr lang="en-IN" smtClean="0"/>
              <a:t>‹#›</a:t>
            </a:fld>
            <a:endParaRPr lang="en-IN"/>
          </a:p>
        </p:txBody>
      </p:sp>
    </p:spTree>
    <p:extLst>
      <p:ext uri="{BB962C8B-B14F-4D97-AF65-F5344CB8AC3E}">
        <p14:creationId xmlns:p14="http://schemas.microsoft.com/office/powerpoint/2010/main" val="3190905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592C-A230-44DD-B1EB-5BE9840A98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F09286-F662-4CFE-9AAD-FE6829A096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FE3FF6-A405-470B-85CE-9A291B056C19}"/>
              </a:ext>
            </a:extLst>
          </p:cNvPr>
          <p:cNvSpPr>
            <a:spLocks noGrp="1"/>
          </p:cNvSpPr>
          <p:nvPr>
            <p:ph type="dt" sz="half" idx="10"/>
          </p:nvPr>
        </p:nvSpPr>
        <p:spPr/>
        <p:txBody>
          <a:bodyPr/>
          <a:lstStyle/>
          <a:p>
            <a:fld id="{5EB53E2E-581C-4045-86D9-5227D264A299}" type="datetimeFigureOut">
              <a:rPr lang="en-IN" smtClean="0"/>
              <a:t>21-03-2022</a:t>
            </a:fld>
            <a:endParaRPr lang="en-IN"/>
          </a:p>
        </p:txBody>
      </p:sp>
      <p:sp>
        <p:nvSpPr>
          <p:cNvPr id="5" name="Footer Placeholder 4">
            <a:extLst>
              <a:ext uri="{FF2B5EF4-FFF2-40B4-BE49-F238E27FC236}">
                <a16:creationId xmlns:a16="http://schemas.microsoft.com/office/drawing/2014/main" id="{E49EA3D6-156C-4E72-9E59-D2D6016E89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008D49-32F6-48BD-B6B2-0A0F5CBA40D4}"/>
              </a:ext>
            </a:extLst>
          </p:cNvPr>
          <p:cNvSpPr>
            <a:spLocks noGrp="1"/>
          </p:cNvSpPr>
          <p:nvPr>
            <p:ph type="sldNum" sz="quarter" idx="12"/>
          </p:nvPr>
        </p:nvSpPr>
        <p:spPr/>
        <p:txBody>
          <a:bodyPr/>
          <a:lstStyle/>
          <a:p>
            <a:fld id="{D525DCC7-F951-444A-BB2C-57E28AD20B77}" type="slidenum">
              <a:rPr lang="en-IN" smtClean="0"/>
              <a:t>‹#›</a:t>
            </a:fld>
            <a:endParaRPr lang="en-IN"/>
          </a:p>
        </p:txBody>
      </p:sp>
    </p:spTree>
    <p:extLst>
      <p:ext uri="{BB962C8B-B14F-4D97-AF65-F5344CB8AC3E}">
        <p14:creationId xmlns:p14="http://schemas.microsoft.com/office/powerpoint/2010/main" val="3357756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052DA-C400-4FC3-B4DF-B065F2DEFE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0FCF8EA-3B07-4D05-9DF9-F033D4AB8F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8CFA6D-1692-4757-8FFF-6403657729C2}"/>
              </a:ext>
            </a:extLst>
          </p:cNvPr>
          <p:cNvSpPr>
            <a:spLocks noGrp="1"/>
          </p:cNvSpPr>
          <p:nvPr>
            <p:ph type="dt" sz="half" idx="10"/>
          </p:nvPr>
        </p:nvSpPr>
        <p:spPr/>
        <p:txBody>
          <a:bodyPr/>
          <a:lstStyle/>
          <a:p>
            <a:fld id="{5EB53E2E-581C-4045-86D9-5227D264A299}" type="datetimeFigureOut">
              <a:rPr lang="en-IN" smtClean="0"/>
              <a:t>21-03-2022</a:t>
            </a:fld>
            <a:endParaRPr lang="en-IN"/>
          </a:p>
        </p:txBody>
      </p:sp>
      <p:sp>
        <p:nvSpPr>
          <p:cNvPr id="5" name="Footer Placeholder 4">
            <a:extLst>
              <a:ext uri="{FF2B5EF4-FFF2-40B4-BE49-F238E27FC236}">
                <a16:creationId xmlns:a16="http://schemas.microsoft.com/office/drawing/2014/main" id="{1064B392-92B8-42C8-A4C7-8871922311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EF8192-BC4F-4296-AFA3-A394ACC37C3F}"/>
              </a:ext>
            </a:extLst>
          </p:cNvPr>
          <p:cNvSpPr>
            <a:spLocks noGrp="1"/>
          </p:cNvSpPr>
          <p:nvPr>
            <p:ph type="sldNum" sz="quarter" idx="12"/>
          </p:nvPr>
        </p:nvSpPr>
        <p:spPr/>
        <p:txBody>
          <a:bodyPr/>
          <a:lstStyle/>
          <a:p>
            <a:fld id="{D525DCC7-F951-444A-BB2C-57E28AD20B77}" type="slidenum">
              <a:rPr lang="en-IN" smtClean="0"/>
              <a:t>‹#›</a:t>
            </a:fld>
            <a:endParaRPr lang="en-IN"/>
          </a:p>
        </p:txBody>
      </p:sp>
    </p:spTree>
    <p:extLst>
      <p:ext uri="{BB962C8B-B14F-4D97-AF65-F5344CB8AC3E}">
        <p14:creationId xmlns:p14="http://schemas.microsoft.com/office/powerpoint/2010/main" val="3731579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17B0-D79E-4CE9-B1A3-DD3CD6D828C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E8052F-7DD6-4F34-B57C-525B4D96B3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8BFBF25-1266-4909-B87E-E4DAFD8A53E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DFFE3D0-573C-447B-80AF-C974C8CD60AF}"/>
              </a:ext>
            </a:extLst>
          </p:cNvPr>
          <p:cNvSpPr>
            <a:spLocks noGrp="1"/>
          </p:cNvSpPr>
          <p:nvPr>
            <p:ph type="dt" sz="half" idx="10"/>
          </p:nvPr>
        </p:nvSpPr>
        <p:spPr/>
        <p:txBody>
          <a:bodyPr/>
          <a:lstStyle/>
          <a:p>
            <a:fld id="{5EB53E2E-581C-4045-86D9-5227D264A299}" type="datetimeFigureOut">
              <a:rPr lang="en-IN" smtClean="0"/>
              <a:t>21-03-2022</a:t>
            </a:fld>
            <a:endParaRPr lang="en-IN"/>
          </a:p>
        </p:txBody>
      </p:sp>
      <p:sp>
        <p:nvSpPr>
          <p:cNvPr id="6" name="Footer Placeholder 5">
            <a:extLst>
              <a:ext uri="{FF2B5EF4-FFF2-40B4-BE49-F238E27FC236}">
                <a16:creationId xmlns:a16="http://schemas.microsoft.com/office/drawing/2014/main" id="{5F008A29-E04D-4E6D-8103-0FB0240D3E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CCA8EF-1914-4DD7-9FA6-94B1FF1F55ED}"/>
              </a:ext>
            </a:extLst>
          </p:cNvPr>
          <p:cNvSpPr>
            <a:spLocks noGrp="1"/>
          </p:cNvSpPr>
          <p:nvPr>
            <p:ph type="sldNum" sz="quarter" idx="12"/>
          </p:nvPr>
        </p:nvSpPr>
        <p:spPr/>
        <p:txBody>
          <a:bodyPr/>
          <a:lstStyle/>
          <a:p>
            <a:fld id="{D525DCC7-F951-444A-BB2C-57E28AD20B77}" type="slidenum">
              <a:rPr lang="en-IN" smtClean="0"/>
              <a:t>‹#›</a:t>
            </a:fld>
            <a:endParaRPr lang="en-IN"/>
          </a:p>
        </p:txBody>
      </p:sp>
    </p:spTree>
    <p:extLst>
      <p:ext uri="{BB962C8B-B14F-4D97-AF65-F5344CB8AC3E}">
        <p14:creationId xmlns:p14="http://schemas.microsoft.com/office/powerpoint/2010/main" val="2561927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F879C-B657-4BEE-9D55-A819016F539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E6E2A9-99A9-4734-8DAA-CCB15A9FA8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8D7DCE7-03B6-4059-861D-77025A05F0C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9D812D1-097E-4C4D-93FC-88185594D5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EBFFAA0-77DA-4F1A-BA4F-A2073621006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1415CAF-726B-4296-BE0C-34703D9E491B}"/>
              </a:ext>
            </a:extLst>
          </p:cNvPr>
          <p:cNvSpPr>
            <a:spLocks noGrp="1"/>
          </p:cNvSpPr>
          <p:nvPr>
            <p:ph type="dt" sz="half" idx="10"/>
          </p:nvPr>
        </p:nvSpPr>
        <p:spPr/>
        <p:txBody>
          <a:bodyPr/>
          <a:lstStyle/>
          <a:p>
            <a:fld id="{5EB53E2E-581C-4045-86D9-5227D264A299}" type="datetimeFigureOut">
              <a:rPr lang="en-IN" smtClean="0"/>
              <a:t>21-03-2022</a:t>
            </a:fld>
            <a:endParaRPr lang="en-IN"/>
          </a:p>
        </p:txBody>
      </p:sp>
      <p:sp>
        <p:nvSpPr>
          <p:cNvPr id="8" name="Footer Placeholder 7">
            <a:extLst>
              <a:ext uri="{FF2B5EF4-FFF2-40B4-BE49-F238E27FC236}">
                <a16:creationId xmlns:a16="http://schemas.microsoft.com/office/drawing/2014/main" id="{FD0337B0-8AA6-4BE3-B1C1-43E8F1D859B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8C8C024-1C19-4213-96B3-A327F22C62C9}"/>
              </a:ext>
            </a:extLst>
          </p:cNvPr>
          <p:cNvSpPr>
            <a:spLocks noGrp="1"/>
          </p:cNvSpPr>
          <p:nvPr>
            <p:ph type="sldNum" sz="quarter" idx="12"/>
          </p:nvPr>
        </p:nvSpPr>
        <p:spPr/>
        <p:txBody>
          <a:bodyPr/>
          <a:lstStyle/>
          <a:p>
            <a:fld id="{D525DCC7-F951-444A-BB2C-57E28AD20B77}" type="slidenum">
              <a:rPr lang="en-IN" smtClean="0"/>
              <a:t>‹#›</a:t>
            </a:fld>
            <a:endParaRPr lang="en-IN"/>
          </a:p>
        </p:txBody>
      </p:sp>
    </p:spTree>
    <p:extLst>
      <p:ext uri="{BB962C8B-B14F-4D97-AF65-F5344CB8AC3E}">
        <p14:creationId xmlns:p14="http://schemas.microsoft.com/office/powerpoint/2010/main" val="320854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1C0C-8081-4072-A0C9-66E6349B75C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BA24EE5-7D23-4A42-817C-FC53404B29FB}"/>
              </a:ext>
            </a:extLst>
          </p:cNvPr>
          <p:cNvSpPr>
            <a:spLocks noGrp="1"/>
          </p:cNvSpPr>
          <p:nvPr>
            <p:ph type="dt" sz="half" idx="10"/>
          </p:nvPr>
        </p:nvSpPr>
        <p:spPr/>
        <p:txBody>
          <a:bodyPr/>
          <a:lstStyle/>
          <a:p>
            <a:fld id="{5EB53E2E-581C-4045-86D9-5227D264A299}" type="datetimeFigureOut">
              <a:rPr lang="en-IN" smtClean="0"/>
              <a:t>21-03-2022</a:t>
            </a:fld>
            <a:endParaRPr lang="en-IN"/>
          </a:p>
        </p:txBody>
      </p:sp>
      <p:sp>
        <p:nvSpPr>
          <p:cNvPr id="4" name="Footer Placeholder 3">
            <a:extLst>
              <a:ext uri="{FF2B5EF4-FFF2-40B4-BE49-F238E27FC236}">
                <a16:creationId xmlns:a16="http://schemas.microsoft.com/office/drawing/2014/main" id="{91C3BD66-377D-44BD-9048-2E2577507D4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0479A24-6138-448A-9867-0251562E10BB}"/>
              </a:ext>
            </a:extLst>
          </p:cNvPr>
          <p:cNvSpPr>
            <a:spLocks noGrp="1"/>
          </p:cNvSpPr>
          <p:nvPr>
            <p:ph type="sldNum" sz="quarter" idx="12"/>
          </p:nvPr>
        </p:nvSpPr>
        <p:spPr/>
        <p:txBody>
          <a:bodyPr/>
          <a:lstStyle/>
          <a:p>
            <a:fld id="{D525DCC7-F951-444A-BB2C-57E28AD20B77}" type="slidenum">
              <a:rPr lang="en-IN" smtClean="0"/>
              <a:t>‹#›</a:t>
            </a:fld>
            <a:endParaRPr lang="en-IN"/>
          </a:p>
        </p:txBody>
      </p:sp>
    </p:spTree>
    <p:extLst>
      <p:ext uri="{BB962C8B-B14F-4D97-AF65-F5344CB8AC3E}">
        <p14:creationId xmlns:p14="http://schemas.microsoft.com/office/powerpoint/2010/main" val="2902792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0BB4AC-EDEB-4B78-98C1-2F4F25DF7815}"/>
              </a:ext>
            </a:extLst>
          </p:cNvPr>
          <p:cNvSpPr>
            <a:spLocks noGrp="1"/>
          </p:cNvSpPr>
          <p:nvPr>
            <p:ph type="dt" sz="half" idx="10"/>
          </p:nvPr>
        </p:nvSpPr>
        <p:spPr/>
        <p:txBody>
          <a:bodyPr/>
          <a:lstStyle/>
          <a:p>
            <a:fld id="{5EB53E2E-581C-4045-86D9-5227D264A299}" type="datetimeFigureOut">
              <a:rPr lang="en-IN" smtClean="0"/>
              <a:t>21-03-2022</a:t>
            </a:fld>
            <a:endParaRPr lang="en-IN"/>
          </a:p>
        </p:txBody>
      </p:sp>
      <p:sp>
        <p:nvSpPr>
          <p:cNvPr id="3" name="Footer Placeholder 2">
            <a:extLst>
              <a:ext uri="{FF2B5EF4-FFF2-40B4-BE49-F238E27FC236}">
                <a16:creationId xmlns:a16="http://schemas.microsoft.com/office/drawing/2014/main" id="{1BD67A88-E59D-424C-9853-F5E5CBC828C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60EB88E-4874-450A-8A54-D1B96742F8CE}"/>
              </a:ext>
            </a:extLst>
          </p:cNvPr>
          <p:cNvSpPr>
            <a:spLocks noGrp="1"/>
          </p:cNvSpPr>
          <p:nvPr>
            <p:ph type="sldNum" sz="quarter" idx="12"/>
          </p:nvPr>
        </p:nvSpPr>
        <p:spPr/>
        <p:txBody>
          <a:bodyPr/>
          <a:lstStyle/>
          <a:p>
            <a:fld id="{D525DCC7-F951-444A-BB2C-57E28AD20B77}" type="slidenum">
              <a:rPr lang="en-IN" smtClean="0"/>
              <a:t>‹#›</a:t>
            </a:fld>
            <a:endParaRPr lang="en-IN"/>
          </a:p>
        </p:txBody>
      </p:sp>
    </p:spTree>
    <p:extLst>
      <p:ext uri="{BB962C8B-B14F-4D97-AF65-F5344CB8AC3E}">
        <p14:creationId xmlns:p14="http://schemas.microsoft.com/office/powerpoint/2010/main" val="1364534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19E8D-3D7C-4DAC-8421-1478B91AFC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8BF1F7C-B2FA-4E52-B269-62C8577A53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233D6B8-C832-484F-A972-D698422D06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988C2B-A356-48D3-806D-97F185D7BA13}"/>
              </a:ext>
            </a:extLst>
          </p:cNvPr>
          <p:cNvSpPr>
            <a:spLocks noGrp="1"/>
          </p:cNvSpPr>
          <p:nvPr>
            <p:ph type="dt" sz="half" idx="10"/>
          </p:nvPr>
        </p:nvSpPr>
        <p:spPr/>
        <p:txBody>
          <a:bodyPr/>
          <a:lstStyle/>
          <a:p>
            <a:fld id="{5EB53E2E-581C-4045-86D9-5227D264A299}" type="datetimeFigureOut">
              <a:rPr lang="en-IN" smtClean="0"/>
              <a:t>21-03-2022</a:t>
            </a:fld>
            <a:endParaRPr lang="en-IN"/>
          </a:p>
        </p:txBody>
      </p:sp>
      <p:sp>
        <p:nvSpPr>
          <p:cNvPr id="6" name="Footer Placeholder 5">
            <a:extLst>
              <a:ext uri="{FF2B5EF4-FFF2-40B4-BE49-F238E27FC236}">
                <a16:creationId xmlns:a16="http://schemas.microsoft.com/office/drawing/2014/main" id="{187CDD34-105A-4916-B996-445C97EF8D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64AF05-6D0F-413A-87E5-D34FF9F84A17}"/>
              </a:ext>
            </a:extLst>
          </p:cNvPr>
          <p:cNvSpPr>
            <a:spLocks noGrp="1"/>
          </p:cNvSpPr>
          <p:nvPr>
            <p:ph type="sldNum" sz="quarter" idx="12"/>
          </p:nvPr>
        </p:nvSpPr>
        <p:spPr/>
        <p:txBody>
          <a:bodyPr/>
          <a:lstStyle/>
          <a:p>
            <a:fld id="{D525DCC7-F951-444A-BB2C-57E28AD20B77}" type="slidenum">
              <a:rPr lang="en-IN" smtClean="0"/>
              <a:t>‹#›</a:t>
            </a:fld>
            <a:endParaRPr lang="en-IN"/>
          </a:p>
        </p:txBody>
      </p:sp>
    </p:spTree>
    <p:extLst>
      <p:ext uri="{BB962C8B-B14F-4D97-AF65-F5344CB8AC3E}">
        <p14:creationId xmlns:p14="http://schemas.microsoft.com/office/powerpoint/2010/main" val="1932012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85095-B581-43E5-BD73-D212FA2E03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A9A5762-142E-4F69-AACD-8155129231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217FD7-7ACB-4D4F-8B73-20952BCF0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30AF0BA-1F90-405F-92BF-795BCFFDE2CD}"/>
              </a:ext>
            </a:extLst>
          </p:cNvPr>
          <p:cNvSpPr>
            <a:spLocks noGrp="1"/>
          </p:cNvSpPr>
          <p:nvPr>
            <p:ph type="dt" sz="half" idx="10"/>
          </p:nvPr>
        </p:nvSpPr>
        <p:spPr/>
        <p:txBody>
          <a:bodyPr/>
          <a:lstStyle/>
          <a:p>
            <a:fld id="{5EB53E2E-581C-4045-86D9-5227D264A299}" type="datetimeFigureOut">
              <a:rPr lang="en-IN" smtClean="0"/>
              <a:t>21-03-2022</a:t>
            </a:fld>
            <a:endParaRPr lang="en-IN"/>
          </a:p>
        </p:txBody>
      </p:sp>
      <p:sp>
        <p:nvSpPr>
          <p:cNvPr id="6" name="Footer Placeholder 5">
            <a:extLst>
              <a:ext uri="{FF2B5EF4-FFF2-40B4-BE49-F238E27FC236}">
                <a16:creationId xmlns:a16="http://schemas.microsoft.com/office/drawing/2014/main" id="{7D5C8E88-A1E4-4063-8E97-3EE152550E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08799A-CE5E-4DEF-9EAF-AD883EBF143E}"/>
              </a:ext>
            </a:extLst>
          </p:cNvPr>
          <p:cNvSpPr>
            <a:spLocks noGrp="1"/>
          </p:cNvSpPr>
          <p:nvPr>
            <p:ph type="sldNum" sz="quarter" idx="12"/>
          </p:nvPr>
        </p:nvSpPr>
        <p:spPr/>
        <p:txBody>
          <a:bodyPr/>
          <a:lstStyle/>
          <a:p>
            <a:fld id="{D525DCC7-F951-444A-BB2C-57E28AD20B77}" type="slidenum">
              <a:rPr lang="en-IN" smtClean="0"/>
              <a:t>‹#›</a:t>
            </a:fld>
            <a:endParaRPr lang="en-IN"/>
          </a:p>
        </p:txBody>
      </p:sp>
    </p:spTree>
    <p:extLst>
      <p:ext uri="{BB962C8B-B14F-4D97-AF65-F5344CB8AC3E}">
        <p14:creationId xmlns:p14="http://schemas.microsoft.com/office/powerpoint/2010/main" val="2012074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36E7B3-9DD1-4F30-9193-6F5686DDAB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9CC9AD-2B56-4917-8D10-EF1140F8BC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8CF0D3-A1AC-4651-BC61-EE6E715389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B53E2E-581C-4045-86D9-5227D264A299}" type="datetimeFigureOut">
              <a:rPr lang="en-IN" smtClean="0"/>
              <a:t>21-03-2022</a:t>
            </a:fld>
            <a:endParaRPr lang="en-IN"/>
          </a:p>
        </p:txBody>
      </p:sp>
      <p:sp>
        <p:nvSpPr>
          <p:cNvPr id="5" name="Footer Placeholder 4">
            <a:extLst>
              <a:ext uri="{FF2B5EF4-FFF2-40B4-BE49-F238E27FC236}">
                <a16:creationId xmlns:a16="http://schemas.microsoft.com/office/drawing/2014/main" id="{D0F07167-017B-4CB7-BBE6-DDE19BBA90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652A4F3-A766-4CD5-A40C-EABC0A8066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25DCC7-F951-444A-BB2C-57E28AD20B77}" type="slidenum">
              <a:rPr lang="en-IN" smtClean="0"/>
              <a:t>‹#›</a:t>
            </a:fld>
            <a:endParaRPr lang="en-IN"/>
          </a:p>
        </p:txBody>
      </p:sp>
    </p:spTree>
    <p:extLst>
      <p:ext uri="{BB962C8B-B14F-4D97-AF65-F5344CB8AC3E}">
        <p14:creationId xmlns:p14="http://schemas.microsoft.com/office/powerpoint/2010/main" val="3340717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hyperlink" Target="https://www.linkedin.com/in/trainerkrunaltrivedi/" TargetMode="External"/><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facebook/create-react-app"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codepen.io/anon/pen/MELQaQ"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63FE8-CFEF-4014-8857-1D74F2B2EE93}"/>
              </a:ext>
            </a:extLst>
          </p:cNvPr>
          <p:cNvSpPr>
            <a:spLocks noGrp="1"/>
          </p:cNvSpPr>
          <p:nvPr>
            <p:ph type="title" idx="4294967295"/>
          </p:nvPr>
        </p:nvSpPr>
        <p:spPr>
          <a:xfrm>
            <a:off x="200881" y="108274"/>
            <a:ext cx="10515600" cy="1325563"/>
          </a:xfrm>
        </p:spPr>
        <p:txBody>
          <a:bodyPr>
            <a:normAutofit/>
          </a:bodyPr>
          <a:lstStyle/>
          <a:p>
            <a:r>
              <a:rPr lang="en-US" sz="2800" dirty="0"/>
              <a:t>Who am I?</a:t>
            </a:r>
          </a:p>
        </p:txBody>
      </p:sp>
      <p:sp>
        <p:nvSpPr>
          <p:cNvPr id="3" name="Content Placeholder 2">
            <a:extLst>
              <a:ext uri="{FF2B5EF4-FFF2-40B4-BE49-F238E27FC236}">
                <a16:creationId xmlns:a16="http://schemas.microsoft.com/office/drawing/2014/main" id="{9CB4ECB7-2A17-46C7-8731-6A97909EB4CF}"/>
              </a:ext>
            </a:extLst>
          </p:cNvPr>
          <p:cNvSpPr>
            <a:spLocks noGrp="1"/>
          </p:cNvSpPr>
          <p:nvPr>
            <p:ph idx="4294967295"/>
          </p:nvPr>
        </p:nvSpPr>
        <p:spPr>
          <a:xfrm>
            <a:off x="5618163" y="365125"/>
            <a:ext cx="6573837" cy="6294438"/>
          </a:xfrm>
        </p:spPr>
        <p:txBody>
          <a:bodyPr>
            <a:normAutofit/>
          </a:bodyPr>
          <a:lstStyle/>
          <a:p>
            <a:pPr marL="0" indent="0">
              <a:buNone/>
            </a:pPr>
            <a:r>
              <a:rPr lang="en-US" sz="1600" dirty="0">
                <a:latin typeface="Tahoma" panose="020B0604030504040204" pitchFamily="34" charset="0"/>
                <a:ea typeface="Tahoma" panose="020B0604030504040204" pitchFamily="34" charset="0"/>
                <a:cs typeface="Tahoma" panose="020B0604030504040204" pitchFamily="34" charset="0"/>
              </a:rPr>
              <a:t>Krunal is a Microsoft Azure MVP, and an experienced speaker, author, trainer, and </a:t>
            </a:r>
            <a:r>
              <a:rPr lang="en-US" sz="1600" dirty="0" err="1">
                <a:latin typeface="Tahoma" panose="020B0604030504040204" pitchFamily="34" charset="0"/>
                <a:ea typeface="Tahoma" panose="020B0604030504040204" pitchFamily="34" charset="0"/>
                <a:cs typeface="Tahoma" panose="020B0604030504040204" pitchFamily="34" charset="0"/>
              </a:rPr>
              <a:t>.Net</a:t>
            </a:r>
            <a:r>
              <a:rPr lang="en-US" sz="1600" dirty="0">
                <a:latin typeface="Tahoma" panose="020B0604030504040204" pitchFamily="34" charset="0"/>
                <a:ea typeface="Tahoma" panose="020B0604030504040204" pitchFamily="34" charset="0"/>
                <a:cs typeface="Tahoma" panose="020B0604030504040204" pitchFamily="34" charset="0"/>
              </a:rPr>
              <a:t> developer with </a:t>
            </a:r>
          </a:p>
          <a:p>
            <a:pPr marL="0" indent="0">
              <a:buNone/>
            </a:pPr>
            <a:r>
              <a:rPr lang="en-US" sz="1600" dirty="0">
                <a:latin typeface="Tahoma" panose="020B0604030504040204" pitchFamily="34" charset="0"/>
                <a:ea typeface="Tahoma" panose="020B0604030504040204" pitchFamily="34" charset="0"/>
                <a:cs typeface="Tahoma" panose="020B0604030504040204" pitchFamily="34" charset="0"/>
              </a:rPr>
              <a:t>	React – Redux</a:t>
            </a:r>
          </a:p>
          <a:p>
            <a:pPr marL="0" indent="0">
              <a:buNone/>
            </a:pPr>
            <a:r>
              <a:rPr lang="en-US" sz="1600" dirty="0">
                <a:latin typeface="Tahoma" panose="020B0604030504040204" pitchFamily="34" charset="0"/>
                <a:ea typeface="Tahoma" panose="020B0604030504040204" pitchFamily="34" charset="0"/>
                <a:cs typeface="Tahoma" panose="020B0604030504040204" pitchFamily="34" charset="0"/>
              </a:rPr>
              <a:t>	Angular</a:t>
            </a:r>
          </a:p>
          <a:p>
            <a:pPr marL="0" indent="0">
              <a:buNone/>
            </a:pPr>
            <a:r>
              <a:rPr lang="en-US" sz="1600" dirty="0">
                <a:latin typeface="Tahoma" panose="020B0604030504040204" pitchFamily="34" charset="0"/>
                <a:ea typeface="Tahoma" panose="020B0604030504040204" pitchFamily="34" charset="0"/>
                <a:cs typeface="Tahoma" panose="020B0604030504040204" pitchFamily="34" charset="0"/>
              </a:rPr>
              <a:t>	Python</a:t>
            </a:r>
          </a:p>
          <a:p>
            <a:pPr marL="0" indent="0">
              <a:buNone/>
            </a:pPr>
            <a:r>
              <a:rPr lang="en-US" sz="1600" dirty="0">
                <a:latin typeface="Tahoma" panose="020B0604030504040204" pitchFamily="34" charset="0"/>
                <a:ea typeface="Tahoma" panose="020B0604030504040204" pitchFamily="34" charset="0"/>
                <a:cs typeface="Tahoma" panose="020B0604030504040204" pitchFamily="34" charset="0"/>
              </a:rPr>
              <a:t>	Artificial Intelligence + ML</a:t>
            </a:r>
          </a:p>
          <a:p>
            <a:pPr marL="0" indent="0">
              <a:buNone/>
            </a:pPr>
            <a:r>
              <a:rPr lang="en-US" sz="1600" dirty="0">
                <a:latin typeface="Tahoma" panose="020B0604030504040204" pitchFamily="34" charset="0"/>
                <a:ea typeface="Tahoma" panose="020B0604030504040204" pitchFamily="34" charset="0"/>
                <a:cs typeface="Tahoma" panose="020B0604030504040204" pitchFamily="34" charset="0"/>
              </a:rPr>
              <a:t>	Microsoft Azure</a:t>
            </a:r>
          </a:p>
          <a:p>
            <a:pPr marL="0" indent="0">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600" dirty="0">
                <a:latin typeface="Tahoma" panose="020B0604030504040204" pitchFamily="34" charset="0"/>
                <a:ea typeface="Tahoma" panose="020B0604030504040204" pitchFamily="34" charset="0"/>
                <a:cs typeface="Tahoma" panose="020B0604030504040204" pitchFamily="34" charset="0"/>
              </a:rPr>
              <a:t>Krunal is serving IT industry as a Corporate Trainer and consultant for 13 years.</a:t>
            </a:r>
          </a:p>
          <a:p>
            <a:pPr marL="0" indent="0">
              <a:buNone/>
            </a:pPr>
            <a:br>
              <a:rPr lang="en-US" sz="1600" dirty="0">
                <a:latin typeface="Tahoma" panose="020B0604030504040204" pitchFamily="34" charset="0"/>
                <a:ea typeface="Tahoma" panose="020B0604030504040204" pitchFamily="34" charset="0"/>
                <a:cs typeface="Tahoma" panose="020B0604030504040204" pitchFamily="34" charset="0"/>
              </a:rPr>
            </a:br>
            <a:r>
              <a:rPr lang="en-US" sz="1600" dirty="0">
                <a:latin typeface="Tahoma" panose="020B0604030504040204" pitchFamily="34" charset="0"/>
                <a:ea typeface="Tahoma" panose="020B0604030504040204" pitchFamily="34" charset="0"/>
                <a:cs typeface="Tahoma" panose="020B0604030504040204" pitchFamily="34" charset="0"/>
              </a:rPr>
              <a:t>Krunal has delivered sessions for reputed clients likes Microsoft,Accenture,JPMC,E&amp;Y,Standard Chartered Bank, Deloitte, </a:t>
            </a:r>
            <a:r>
              <a:rPr lang="en-US" sz="1600" dirty="0" err="1">
                <a:latin typeface="Tahoma" panose="020B0604030504040204" pitchFamily="34" charset="0"/>
                <a:ea typeface="Tahoma" panose="020B0604030504040204" pitchFamily="34" charset="0"/>
                <a:cs typeface="Tahoma" panose="020B0604030504040204" pitchFamily="34" charset="0"/>
              </a:rPr>
              <a:t>Pwc</a:t>
            </a:r>
            <a:r>
              <a:rPr lang="en-US" sz="1600" dirty="0">
                <a:latin typeface="Tahoma" panose="020B0604030504040204" pitchFamily="34" charset="0"/>
                <a:ea typeface="Tahoma" panose="020B0604030504040204" pitchFamily="34" charset="0"/>
                <a:cs typeface="Tahoma" panose="020B0604030504040204" pitchFamily="34" charset="0"/>
              </a:rPr>
              <a:t>, BNP, Nuance, HCL and many more…</a:t>
            </a:r>
          </a:p>
          <a:p>
            <a:pPr marL="0" indent="0">
              <a:buNone/>
            </a:pPr>
            <a:endParaRPr lang="en-US" sz="16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600" dirty="0">
                <a:latin typeface="Tahoma" panose="020B0604030504040204" pitchFamily="34" charset="0"/>
                <a:ea typeface="Tahoma" panose="020B0604030504040204" pitchFamily="34" charset="0"/>
                <a:cs typeface="Tahoma" panose="020B0604030504040204" pitchFamily="34" charset="0"/>
              </a:rPr>
              <a:t>Krunal represents Microsoft to their customers as an Azure Evangelist as well as speaker for numerous conferences such as North America MCT Summit, Microsoft Ignite, Microsoft Ignite The Tour etc.</a:t>
            </a:r>
          </a:p>
          <a:p>
            <a:endParaRPr lang="en-US" sz="1600" dirty="0"/>
          </a:p>
        </p:txBody>
      </p:sp>
      <p:pic>
        <p:nvPicPr>
          <p:cNvPr id="4" name="Picture 3">
            <a:extLst>
              <a:ext uri="{FF2B5EF4-FFF2-40B4-BE49-F238E27FC236}">
                <a16:creationId xmlns:a16="http://schemas.microsoft.com/office/drawing/2014/main" id="{C067572C-1F2C-47F6-BF36-16180DBD1952}"/>
              </a:ext>
            </a:extLst>
          </p:cNvPr>
          <p:cNvPicPr>
            <a:picLocks noChangeAspect="1"/>
          </p:cNvPicPr>
          <p:nvPr/>
        </p:nvPicPr>
        <p:blipFill>
          <a:blip r:embed="rId3"/>
          <a:stretch>
            <a:fillRect/>
          </a:stretch>
        </p:blipFill>
        <p:spPr>
          <a:xfrm>
            <a:off x="4059513" y="5313035"/>
            <a:ext cx="1324887" cy="1389609"/>
          </a:xfrm>
          <a:prstGeom prst="rect">
            <a:avLst/>
          </a:prstGeom>
        </p:spPr>
      </p:pic>
      <p:pic>
        <p:nvPicPr>
          <p:cNvPr id="5" name="Picture 4">
            <a:extLst>
              <a:ext uri="{FF2B5EF4-FFF2-40B4-BE49-F238E27FC236}">
                <a16:creationId xmlns:a16="http://schemas.microsoft.com/office/drawing/2014/main" id="{496717F6-2593-4B89-9447-087B1B54F778}"/>
              </a:ext>
            </a:extLst>
          </p:cNvPr>
          <p:cNvPicPr>
            <a:picLocks noChangeAspect="1"/>
          </p:cNvPicPr>
          <p:nvPr/>
        </p:nvPicPr>
        <p:blipFill>
          <a:blip r:embed="rId4"/>
          <a:stretch>
            <a:fillRect/>
          </a:stretch>
        </p:blipFill>
        <p:spPr>
          <a:xfrm>
            <a:off x="201612" y="2653764"/>
            <a:ext cx="1281125" cy="1334064"/>
          </a:xfrm>
          <a:prstGeom prst="rect">
            <a:avLst/>
          </a:prstGeom>
        </p:spPr>
      </p:pic>
      <p:pic>
        <p:nvPicPr>
          <p:cNvPr id="6" name="Picture 5">
            <a:extLst>
              <a:ext uri="{FF2B5EF4-FFF2-40B4-BE49-F238E27FC236}">
                <a16:creationId xmlns:a16="http://schemas.microsoft.com/office/drawing/2014/main" id="{A2EA1224-9AC7-4089-9B14-905499205F7C}"/>
              </a:ext>
            </a:extLst>
          </p:cNvPr>
          <p:cNvPicPr>
            <a:picLocks noChangeAspect="1"/>
          </p:cNvPicPr>
          <p:nvPr/>
        </p:nvPicPr>
        <p:blipFill>
          <a:blip r:embed="rId5"/>
          <a:stretch>
            <a:fillRect/>
          </a:stretch>
        </p:blipFill>
        <p:spPr>
          <a:xfrm>
            <a:off x="1412678" y="3962096"/>
            <a:ext cx="1450802" cy="1412448"/>
          </a:xfrm>
          <a:prstGeom prst="rect">
            <a:avLst/>
          </a:prstGeom>
        </p:spPr>
      </p:pic>
      <p:pic>
        <p:nvPicPr>
          <p:cNvPr id="7" name="Picture 6">
            <a:extLst>
              <a:ext uri="{FF2B5EF4-FFF2-40B4-BE49-F238E27FC236}">
                <a16:creationId xmlns:a16="http://schemas.microsoft.com/office/drawing/2014/main" id="{F6A68EE4-AD93-4DB2-9F5E-CB9C35521925}"/>
              </a:ext>
            </a:extLst>
          </p:cNvPr>
          <p:cNvPicPr>
            <a:picLocks noChangeAspect="1"/>
          </p:cNvPicPr>
          <p:nvPr/>
        </p:nvPicPr>
        <p:blipFill>
          <a:blip r:embed="rId6"/>
          <a:stretch>
            <a:fillRect/>
          </a:stretch>
        </p:blipFill>
        <p:spPr>
          <a:xfrm>
            <a:off x="4053482" y="4071646"/>
            <a:ext cx="1330918" cy="1302898"/>
          </a:xfrm>
          <a:prstGeom prst="rect">
            <a:avLst/>
          </a:prstGeom>
        </p:spPr>
      </p:pic>
      <p:pic>
        <p:nvPicPr>
          <p:cNvPr id="9" name="Picture 8">
            <a:extLst>
              <a:ext uri="{FF2B5EF4-FFF2-40B4-BE49-F238E27FC236}">
                <a16:creationId xmlns:a16="http://schemas.microsoft.com/office/drawing/2014/main" id="{7D520BB6-7FE8-4486-9C5C-E4B26E794030}"/>
              </a:ext>
            </a:extLst>
          </p:cNvPr>
          <p:cNvPicPr>
            <a:picLocks noChangeAspect="1"/>
          </p:cNvPicPr>
          <p:nvPr/>
        </p:nvPicPr>
        <p:blipFill>
          <a:blip r:embed="rId7"/>
          <a:stretch>
            <a:fillRect/>
          </a:stretch>
        </p:blipFill>
        <p:spPr>
          <a:xfrm>
            <a:off x="10829963" y="1753493"/>
            <a:ext cx="1140860" cy="1144056"/>
          </a:xfrm>
          <a:prstGeom prst="rect">
            <a:avLst/>
          </a:prstGeom>
        </p:spPr>
      </p:pic>
      <p:pic>
        <p:nvPicPr>
          <p:cNvPr id="10" name="Picture 9">
            <a:extLst>
              <a:ext uri="{FF2B5EF4-FFF2-40B4-BE49-F238E27FC236}">
                <a16:creationId xmlns:a16="http://schemas.microsoft.com/office/drawing/2014/main" id="{F40423F6-A1C9-4A5F-80FA-C659A1286931}"/>
              </a:ext>
            </a:extLst>
          </p:cNvPr>
          <p:cNvPicPr>
            <a:picLocks noChangeAspect="1"/>
          </p:cNvPicPr>
          <p:nvPr/>
        </p:nvPicPr>
        <p:blipFill>
          <a:blip r:embed="rId8"/>
          <a:stretch>
            <a:fillRect/>
          </a:stretch>
        </p:blipFill>
        <p:spPr>
          <a:xfrm>
            <a:off x="207348" y="4001206"/>
            <a:ext cx="1329841" cy="1389609"/>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7FA2BA03-34F5-4E9F-A38E-8E3C3805B3C0}"/>
              </a:ext>
            </a:extLst>
          </p:cNvPr>
          <p:cNvPicPr>
            <a:picLocks noChangeAspect="1"/>
          </p:cNvPicPr>
          <p:nvPr/>
        </p:nvPicPr>
        <p:blipFill>
          <a:blip r:embed="rId9"/>
          <a:stretch>
            <a:fillRect/>
          </a:stretch>
        </p:blipFill>
        <p:spPr>
          <a:xfrm>
            <a:off x="10488352" y="1313929"/>
            <a:ext cx="1313169" cy="1299088"/>
          </a:xfrm>
          <a:prstGeom prst="rect">
            <a:avLst/>
          </a:prstGeom>
        </p:spPr>
      </p:pic>
      <p:pic>
        <p:nvPicPr>
          <p:cNvPr id="12" name="Picture 11">
            <a:extLst>
              <a:ext uri="{FF2B5EF4-FFF2-40B4-BE49-F238E27FC236}">
                <a16:creationId xmlns:a16="http://schemas.microsoft.com/office/drawing/2014/main" id="{813CC970-1266-49AC-90DC-8B571DDEACAC}"/>
              </a:ext>
            </a:extLst>
          </p:cNvPr>
          <p:cNvPicPr>
            <a:picLocks noChangeAspect="1"/>
          </p:cNvPicPr>
          <p:nvPr/>
        </p:nvPicPr>
        <p:blipFill>
          <a:blip r:embed="rId10"/>
          <a:stretch>
            <a:fillRect/>
          </a:stretch>
        </p:blipFill>
        <p:spPr>
          <a:xfrm>
            <a:off x="2762482" y="3987044"/>
            <a:ext cx="1331023" cy="1371693"/>
          </a:xfrm>
          <a:prstGeom prst="rect">
            <a:avLst/>
          </a:prstGeom>
        </p:spPr>
      </p:pic>
      <p:pic>
        <p:nvPicPr>
          <p:cNvPr id="13" name="Picture 12">
            <a:extLst>
              <a:ext uri="{FF2B5EF4-FFF2-40B4-BE49-F238E27FC236}">
                <a16:creationId xmlns:a16="http://schemas.microsoft.com/office/drawing/2014/main" id="{68AD84E4-E3D8-4CCE-A720-53BE6497EA0F}"/>
              </a:ext>
            </a:extLst>
          </p:cNvPr>
          <p:cNvPicPr>
            <a:picLocks noChangeAspect="1"/>
          </p:cNvPicPr>
          <p:nvPr/>
        </p:nvPicPr>
        <p:blipFill>
          <a:blip r:embed="rId11"/>
          <a:stretch>
            <a:fillRect/>
          </a:stretch>
        </p:blipFill>
        <p:spPr>
          <a:xfrm>
            <a:off x="10133993" y="916157"/>
            <a:ext cx="1496541" cy="1409364"/>
          </a:xfrm>
          <a:prstGeom prst="rect">
            <a:avLst/>
          </a:prstGeom>
        </p:spPr>
      </p:pic>
      <p:pic>
        <p:nvPicPr>
          <p:cNvPr id="14" name="Picture 13">
            <a:extLst>
              <a:ext uri="{FF2B5EF4-FFF2-40B4-BE49-F238E27FC236}">
                <a16:creationId xmlns:a16="http://schemas.microsoft.com/office/drawing/2014/main" id="{4270EED8-6E9E-4BFF-A4F6-48A69B20182D}"/>
              </a:ext>
            </a:extLst>
          </p:cNvPr>
          <p:cNvPicPr>
            <a:picLocks noChangeAspect="1"/>
          </p:cNvPicPr>
          <p:nvPr/>
        </p:nvPicPr>
        <p:blipFill>
          <a:blip r:embed="rId12"/>
          <a:stretch>
            <a:fillRect/>
          </a:stretch>
        </p:blipFill>
        <p:spPr>
          <a:xfrm>
            <a:off x="1509333" y="5357827"/>
            <a:ext cx="1324887" cy="1324887"/>
          </a:xfrm>
          <a:prstGeom prst="rect">
            <a:avLst/>
          </a:prstGeom>
        </p:spPr>
      </p:pic>
      <p:pic>
        <p:nvPicPr>
          <p:cNvPr id="15" name="Picture 14">
            <a:extLst>
              <a:ext uri="{FF2B5EF4-FFF2-40B4-BE49-F238E27FC236}">
                <a16:creationId xmlns:a16="http://schemas.microsoft.com/office/drawing/2014/main" id="{984A98D3-D7A0-414E-8208-233DC18AFB60}"/>
              </a:ext>
            </a:extLst>
          </p:cNvPr>
          <p:cNvPicPr>
            <a:picLocks noChangeAspect="1"/>
          </p:cNvPicPr>
          <p:nvPr/>
        </p:nvPicPr>
        <p:blipFill>
          <a:blip r:embed="rId13"/>
          <a:stretch>
            <a:fillRect/>
          </a:stretch>
        </p:blipFill>
        <p:spPr>
          <a:xfrm>
            <a:off x="173251" y="5393692"/>
            <a:ext cx="1321146" cy="1302898"/>
          </a:xfrm>
          <a:prstGeom prst="rect">
            <a:avLst/>
          </a:prstGeom>
        </p:spPr>
      </p:pic>
      <p:pic>
        <p:nvPicPr>
          <p:cNvPr id="16" name="Picture 15">
            <a:extLst>
              <a:ext uri="{FF2B5EF4-FFF2-40B4-BE49-F238E27FC236}">
                <a16:creationId xmlns:a16="http://schemas.microsoft.com/office/drawing/2014/main" id="{1FA9AD13-38F0-4F47-B5D1-2DA2180FB6FE}"/>
              </a:ext>
            </a:extLst>
          </p:cNvPr>
          <p:cNvPicPr>
            <a:picLocks noChangeAspect="1"/>
          </p:cNvPicPr>
          <p:nvPr/>
        </p:nvPicPr>
        <p:blipFill>
          <a:blip r:embed="rId14"/>
          <a:stretch>
            <a:fillRect/>
          </a:stretch>
        </p:blipFill>
        <p:spPr>
          <a:xfrm>
            <a:off x="2804384" y="5353244"/>
            <a:ext cx="1284966" cy="1349787"/>
          </a:xfrm>
          <a:prstGeom prst="rect">
            <a:avLst/>
          </a:prstGeom>
        </p:spPr>
      </p:pic>
      <p:sp>
        <p:nvSpPr>
          <p:cNvPr id="18" name="TextBox 17">
            <a:extLst>
              <a:ext uri="{FF2B5EF4-FFF2-40B4-BE49-F238E27FC236}">
                <a16:creationId xmlns:a16="http://schemas.microsoft.com/office/drawing/2014/main" id="{24E512BB-9CC3-45F7-B882-D7C4122A5AD9}"/>
              </a:ext>
            </a:extLst>
          </p:cNvPr>
          <p:cNvSpPr txBox="1"/>
          <p:nvPr/>
        </p:nvSpPr>
        <p:spPr>
          <a:xfrm>
            <a:off x="221177" y="1060995"/>
            <a:ext cx="3396954" cy="1384995"/>
          </a:xfrm>
          <a:prstGeom prst="rect">
            <a:avLst/>
          </a:prstGeom>
          <a:noFill/>
        </p:spPr>
        <p:txBody>
          <a:bodyPr wrap="square">
            <a:spAutoFit/>
          </a:bodyPr>
          <a:lstStyle/>
          <a:p>
            <a:r>
              <a:rPr lang="en-US" sz="1400" dirty="0"/>
              <a:t>@TrainerKrunal</a:t>
            </a:r>
            <a:br>
              <a:rPr lang="en-US" sz="1400" dirty="0"/>
            </a:br>
            <a:r>
              <a:rPr lang="en-US" sz="1400" dirty="0"/>
              <a:t> </a:t>
            </a:r>
            <a:r>
              <a:rPr lang="en-US" sz="1400" dirty="0">
                <a:hlinkClick r:id="rId15"/>
              </a:rPr>
              <a:t>https://www.linkedin.com/in/trainerkrunaltrivedi/</a:t>
            </a:r>
            <a:endParaRPr lang="en-US" sz="1400" dirty="0"/>
          </a:p>
          <a:p>
            <a:endParaRPr lang="en-US" sz="1400" dirty="0"/>
          </a:p>
          <a:p>
            <a:r>
              <a:rPr lang="en-US" sz="1400" dirty="0"/>
              <a:t>it.ktrivedi@gmail.com</a:t>
            </a:r>
          </a:p>
        </p:txBody>
      </p:sp>
      <p:pic>
        <p:nvPicPr>
          <p:cNvPr id="19" name="Picture 18">
            <a:extLst>
              <a:ext uri="{FF2B5EF4-FFF2-40B4-BE49-F238E27FC236}">
                <a16:creationId xmlns:a16="http://schemas.microsoft.com/office/drawing/2014/main" id="{030DA9BE-E3EC-45E1-A364-BF4B866E103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473802" y="76651"/>
            <a:ext cx="1639476" cy="3813865"/>
          </a:xfrm>
          <a:prstGeom prst="rect">
            <a:avLst/>
          </a:prstGeom>
        </p:spPr>
      </p:pic>
    </p:spTree>
    <p:extLst>
      <p:ext uri="{BB962C8B-B14F-4D97-AF65-F5344CB8AC3E}">
        <p14:creationId xmlns:p14="http://schemas.microsoft.com/office/powerpoint/2010/main" val="3225678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AD83-CEB0-41B9-AC1B-5C59753DD30C}"/>
              </a:ext>
            </a:extLst>
          </p:cNvPr>
          <p:cNvSpPr>
            <a:spLocks noGrp="1"/>
          </p:cNvSpPr>
          <p:nvPr>
            <p:ph type="title"/>
          </p:nvPr>
        </p:nvSpPr>
        <p:spPr/>
        <p:txBody>
          <a:bodyPr/>
          <a:lstStyle/>
          <a:p>
            <a:endParaRPr lang="en-IN"/>
          </a:p>
        </p:txBody>
      </p:sp>
      <p:pic>
        <p:nvPicPr>
          <p:cNvPr id="5" name="Content Placeholder 4" descr="A picture containing text&#10;&#10;Description generated with very high confidence">
            <a:extLst>
              <a:ext uri="{FF2B5EF4-FFF2-40B4-BE49-F238E27FC236}">
                <a16:creationId xmlns:a16="http://schemas.microsoft.com/office/drawing/2014/main" id="{B5D1D90A-1D3B-4EBB-B271-BDEB3DF0EE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3284" y="1825625"/>
            <a:ext cx="8825431" cy="4351338"/>
          </a:xfrm>
        </p:spPr>
      </p:pic>
    </p:spTree>
    <p:extLst>
      <p:ext uri="{BB962C8B-B14F-4D97-AF65-F5344CB8AC3E}">
        <p14:creationId xmlns:p14="http://schemas.microsoft.com/office/powerpoint/2010/main" val="37048398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C4C12-8AF4-40A3-9F94-4D29DC5AAD6E}"/>
              </a:ext>
            </a:extLst>
          </p:cNvPr>
          <p:cNvSpPr>
            <a:spLocks noGrp="1"/>
          </p:cNvSpPr>
          <p:nvPr>
            <p:ph type="title"/>
          </p:nvPr>
        </p:nvSpPr>
        <p:spPr>
          <a:xfrm>
            <a:off x="838200" y="58432"/>
            <a:ext cx="10515600" cy="1325563"/>
          </a:xfrm>
        </p:spPr>
        <p:txBody>
          <a:bodyPr>
            <a:normAutofit/>
          </a:bodyPr>
          <a:lstStyle/>
          <a:p>
            <a:r>
              <a:rPr lang="en-IN" sz="2400" dirty="0"/>
              <a:t>In the App.js file, add a property called </a:t>
            </a:r>
            <a:r>
              <a:rPr lang="en-IN" sz="2400" dirty="0" err="1"/>
              <a:t>krunalchanged</a:t>
            </a:r>
            <a:r>
              <a:rPr lang="en-IN" sz="2400" dirty="0"/>
              <a:t> and pass your method. </a:t>
            </a:r>
            <a:r>
              <a:rPr lang="en-IN" sz="2400" dirty="0" err="1"/>
              <a:t>Krunalchanged</a:t>
            </a:r>
            <a:r>
              <a:rPr lang="en-IN" sz="2400" dirty="0"/>
              <a:t> is my property name, you can give appropriate name like changed…</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732FF9F4-6C94-4BAC-A278-60CC2DE012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2786" y="1053212"/>
            <a:ext cx="8139565" cy="5358947"/>
          </a:xfrm>
        </p:spPr>
      </p:pic>
    </p:spTree>
    <p:extLst>
      <p:ext uri="{BB962C8B-B14F-4D97-AF65-F5344CB8AC3E}">
        <p14:creationId xmlns:p14="http://schemas.microsoft.com/office/powerpoint/2010/main" val="40892109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D2922-C4D6-4EEE-9126-93211F9E6C49}"/>
              </a:ext>
            </a:extLst>
          </p:cNvPr>
          <p:cNvSpPr>
            <a:spLocks noGrp="1"/>
          </p:cNvSpPr>
          <p:nvPr>
            <p:ph type="title"/>
          </p:nvPr>
        </p:nvSpPr>
        <p:spPr>
          <a:xfrm>
            <a:off x="889315" y="211778"/>
            <a:ext cx="10515600" cy="1325563"/>
          </a:xfrm>
        </p:spPr>
        <p:txBody>
          <a:bodyPr>
            <a:normAutofit/>
          </a:bodyPr>
          <a:lstStyle/>
          <a:p>
            <a:pPr algn="ctr"/>
            <a:r>
              <a:rPr lang="en-IN" sz="2400" dirty="0"/>
              <a:t>Now open Person.js file and add a textbox.</a:t>
            </a:r>
          </a:p>
        </p:txBody>
      </p:sp>
      <p:pic>
        <p:nvPicPr>
          <p:cNvPr id="5" name="Content Placeholder 4" descr="A screenshot of a cell phone&#10;&#10;Description generated with very high confidence">
            <a:extLst>
              <a:ext uri="{FF2B5EF4-FFF2-40B4-BE49-F238E27FC236}">
                <a16:creationId xmlns:a16="http://schemas.microsoft.com/office/drawing/2014/main" id="{69647E73-6B03-4947-8B98-4D83EA8A21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3223" y="1058891"/>
            <a:ext cx="9047764" cy="5694037"/>
          </a:xfrm>
        </p:spPr>
      </p:pic>
    </p:spTree>
    <p:extLst>
      <p:ext uri="{BB962C8B-B14F-4D97-AF65-F5344CB8AC3E}">
        <p14:creationId xmlns:p14="http://schemas.microsoft.com/office/powerpoint/2010/main" val="4687920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3C8A7-187F-4C02-8A21-893E5D614AAF}"/>
              </a:ext>
            </a:extLst>
          </p:cNvPr>
          <p:cNvSpPr>
            <a:spLocks noGrp="1"/>
          </p:cNvSpPr>
          <p:nvPr>
            <p:ph type="title"/>
          </p:nvPr>
        </p:nvSpPr>
        <p:spPr/>
        <p:txBody>
          <a:bodyPr>
            <a:normAutofit/>
          </a:bodyPr>
          <a:lstStyle/>
          <a:p>
            <a:pPr algn="ctr"/>
            <a:r>
              <a:rPr lang="en-IN" sz="2400" dirty="0"/>
              <a:t>Now on the textbox I called </a:t>
            </a:r>
            <a:r>
              <a:rPr lang="en-IN" sz="2400" dirty="0" err="1"/>
              <a:t>onChange</a:t>
            </a:r>
            <a:r>
              <a:rPr lang="en-IN" sz="2400" dirty="0"/>
              <a:t> event handler…</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4E859F95-4EA2-496D-9DFE-362E6C4FD8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7829" y="1376943"/>
            <a:ext cx="10221952" cy="5216959"/>
          </a:xfrm>
        </p:spPr>
      </p:pic>
    </p:spTree>
    <p:extLst>
      <p:ext uri="{BB962C8B-B14F-4D97-AF65-F5344CB8AC3E}">
        <p14:creationId xmlns:p14="http://schemas.microsoft.com/office/powerpoint/2010/main" val="4686558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02D5-CEE7-4979-B45B-4975058E7763}"/>
              </a:ext>
            </a:extLst>
          </p:cNvPr>
          <p:cNvSpPr>
            <a:spLocks noGrp="1"/>
          </p:cNvSpPr>
          <p:nvPr>
            <p:ph type="title"/>
          </p:nvPr>
        </p:nvSpPr>
        <p:spPr/>
        <p:txBody>
          <a:bodyPr>
            <a:normAutofit/>
          </a:bodyPr>
          <a:lstStyle/>
          <a:p>
            <a:pPr algn="ctr"/>
            <a:r>
              <a:rPr lang="en-IN" sz="2400" dirty="0"/>
              <a:t>Run app and check output.</a:t>
            </a:r>
          </a:p>
        </p:txBody>
      </p:sp>
      <p:pic>
        <p:nvPicPr>
          <p:cNvPr id="5" name="Content Placeholder 4" descr="A screenshot of a social media post&#10;&#10;Description generated with very high confidence">
            <a:extLst>
              <a:ext uri="{FF2B5EF4-FFF2-40B4-BE49-F238E27FC236}">
                <a16:creationId xmlns:a16="http://schemas.microsoft.com/office/drawing/2014/main" id="{F1369870-A7C6-4AA6-AED7-37F735BC33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4282" y="1825625"/>
            <a:ext cx="6663435" cy="4351338"/>
          </a:xfrm>
        </p:spPr>
      </p:pic>
    </p:spTree>
    <p:extLst>
      <p:ext uri="{BB962C8B-B14F-4D97-AF65-F5344CB8AC3E}">
        <p14:creationId xmlns:p14="http://schemas.microsoft.com/office/powerpoint/2010/main" val="861688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1F67E-DCF1-4E22-AD48-E125BBC64F1E}"/>
              </a:ext>
            </a:extLst>
          </p:cNvPr>
          <p:cNvSpPr>
            <a:spLocks noGrp="1"/>
          </p:cNvSpPr>
          <p:nvPr>
            <p:ph type="title"/>
          </p:nvPr>
        </p:nvSpPr>
        <p:spPr/>
        <p:txBody>
          <a:bodyPr>
            <a:normAutofit/>
          </a:bodyPr>
          <a:lstStyle/>
          <a:p>
            <a:pPr algn="ctr"/>
            <a:r>
              <a:rPr lang="en-IN" sz="2400" dirty="0"/>
              <a:t>To display the initial value, we use value={props.name}</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62408116-2B3C-458A-83E1-7AFF410D6F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4900" y="1308789"/>
            <a:ext cx="10575412" cy="5097689"/>
          </a:xfrm>
        </p:spPr>
      </p:pic>
    </p:spTree>
    <p:extLst>
      <p:ext uri="{BB962C8B-B14F-4D97-AF65-F5344CB8AC3E}">
        <p14:creationId xmlns:p14="http://schemas.microsoft.com/office/powerpoint/2010/main" val="25400438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240F8-8EF4-4684-9F63-446652437732}"/>
              </a:ext>
            </a:extLst>
          </p:cNvPr>
          <p:cNvSpPr>
            <a:spLocks noGrp="1"/>
          </p:cNvSpPr>
          <p:nvPr>
            <p:ph type="title"/>
          </p:nvPr>
        </p:nvSpPr>
        <p:spPr/>
        <p:txBody>
          <a:bodyPr/>
          <a:lstStyle/>
          <a:p>
            <a:endParaRPr lang="en-IN"/>
          </a:p>
        </p:txBody>
      </p:sp>
      <p:pic>
        <p:nvPicPr>
          <p:cNvPr id="5" name="Content Placeholder 4" descr="A screenshot of a social media post&#10;&#10;Description generated with very high confidence">
            <a:extLst>
              <a:ext uri="{FF2B5EF4-FFF2-40B4-BE49-F238E27FC236}">
                <a16:creationId xmlns:a16="http://schemas.microsoft.com/office/drawing/2014/main" id="{BB08471F-DC8F-440B-901D-ECF80F0DAA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6561" y="1825625"/>
            <a:ext cx="9738877" cy="4351338"/>
          </a:xfrm>
        </p:spPr>
      </p:pic>
    </p:spTree>
    <p:extLst>
      <p:ext uri="{BB962C8B-B14F-4D97-AF65-F5344CB8AC3E}">
        <p14:creationId xmlns:p14="http://schemas.microsoft.com/office/powerpoint/2010/main" val="17636578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74C4-1E66-4409-828F-04453CFFE5FB}"/>
              </a:ext>
            </a:extLst>
          </p:cNvPr>
          <p:cNvSpPr>
            <a:spLocks noGrp="1"/>
          </p:cNvSpPr>
          <p:nvPr>
            <p:ph type="title"/>
          </p:nvPr>
        </p:nvSpPr>
        <p:spPr/>
        <p:txBody>
          <a:bodyPr/>
          <a:lstStyle/>
          <a:p>
            <a:endParaRPr lang="en-IN"/>
          </a:p>
        </p:txBody>
      </p:sp>
      <p:pic>
        <p:nvPicPr>
          <p:cNvPr id="5" name="Content Placeholder 4" descr="A screenshot of a social media post&#10;&#10;Description generated with very high confidence">
            <a:extLst>
              <a:ext uri="{FF2B5EF4-FFF2-40B4-BE49-F238E27FC236}">
                <a16:creationId xmlns:a16="http://schemas.microsoft.com/office/drawing/2014/main" id="{69164980-F9FC-40E7-947F-70A56F85FF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4519" y="1825625"/>
            <a:ext cx="10042961" cy="4351338"/>
          </a:xfrm>
        </p:spPr>
      </p:pic>
    </p:spTree>
    <p:extLst>
      <p:ext uri="{BB962C8B-B14F-4D97-AF65-F5344CB8AC3E}">
        <p14:creationId xmlns:p14="http://schemas.microsoft.com/office/powerpoint/2010/main" val="2676116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95F2-CDEC-48A3-BD49-EB1C8B5A99F0}"/>
              </a:ext>
            </a:extLst>
          </p:cNvPr>
          <p:cNvSpPr>
            <a:spLocks noGrp="1"/>
          </p:cNvSpPr>
          <p:nvPr>
            <p:ph type="title"/>
          </p:nvPr>
        </p:nvSpPr>
        <p:spPr/>
        <p:txBody>
          <a:bodyPr>
            <a:normAutofit/>
          </a:bodyPr>
          <a:lstStyle/>
          <a:p>
            <a:pPr algn="ctr"/>
            <a:r>
              <a:rPr lang="en-IN" sz="2400" dirty="0"/>
              <a:t>ES 6 </a:t>
            </a:r>
            <a:r>
              <a:rPr lang="en-IN" sz="2400" dirty="0">
                <a:sym typeface="Wingdings" panose="05000000000000000000" pitchFamily="2" charset="2"/>
              </a:rPr>
              <a:t> Next Generation JavaScript or OOJ</a:t>
            </a:r>
            <a:endParaRPr lang="en-IN" sz="2400" dirty="0"/>
          </a:p>
        </p:txBody>
      </p:sp>
      <p:sp>
        <p:nvSpPr>
          <p:cNvPr id="3" name="Content Placeholder 2">
            <a:extLst>
              <a:ext uri="{FF2B5EF4-FFF2-40B4-BE49-F238E27FC236}">
                <a16:creationId xmlns:a16="http://schemas.microsoft.com/office/drawing/2014/main" id="{AA5CA48A-F58F-49E3-B52D-458B734B253F}"/>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539014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A32BF-7C22-4176-B02C-2A92E514866C}"/>
              </a:ext>
            </a:extLst>
          </p:cNvPr>
          <p:cNvSpPr>
            <a:spLocks noGrp="1"/>
          </p:cNvSpPr>
          <p:nvPr>
            <p:ph type="title"/>
          </p:nvPr>
        </p:nvSpPr>
        <p:spPr>
          <a:xfrm>
            <a:off x="838200" y="365125"/>
            <a:ext cx="10515600" cy="1325563"/>
          </a:xfrm>
        </p:spPr>
        <p:txBody>
          <a:bodyPr/>
          <a:lstStyle/>
          <a:p>
            <a:pPr algn="ctr"/>
            <a:r>
              <a:rPr lang="en-IN"/>
              <a:t>let and const</a:t>
            </a:r>
            <a:endParaRPr lang="en-IN" dirty="0"/>
          </a:p>
        </p:txBody>
      </p:sp>
      <p:pic>
        <p:nvPicPr>
          <p:cNvPr id="5" name="Content Placeholder 4" descr="A screenshot of a cell phone&#10;&#10;Description generated with very high confidence">
            <a:extLst>
              <a:ext uri="{FF2B5EF4-FFF2-40B4-BE49-F238E27FC236}">
                <a16:creationId xmlns:a16="http://schemas.microsoft.com/office/drawing/2014/main" id="{CD17595D-9BA8-466B-81CA-A4F50A5815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4983" y="1690688"/>
            <a:ext cx="5719804" cy="3710015"/>
          </a:xfrm>
        </p:spPr>
      </p:pic>
    </p:spTree>
    <p:extLst>
      <p:ext uri="{BB962C8B-B14F-4D97-AF65-F5344CB8AC3E}">
        <p14:creationId xmlns:p14="http://schemas.microsoft.com/office/powerpoint/2010/main" val="2257838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D7A2-8F7D-43E7-9D90-A726872E5EE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C0C570D-A6E3-4B1C-9EDE-63BA841494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26625" y="2124855"/>
            <a:ext cx="4938749" cy="3752877"/>
          </a:xfrm>
        </p:spPr>
      </p:pic>
    </p:spTree>
    <p:extLst>
      <p:ext uri="{BB962C8B-B14F-4D97-AF65-F5344CB8AC3E}">
        <p14:creationId xmlns:p14="http://schemas.microsoft.com/office/powerpoint/2010/main" val="4253912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D05DD2DB-53D0-4F19-B3A4-83986D4011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3521" y="712442"/>
            <a:ext cx="8691659" cy="5148805"/>
          </a:xfrm>
        </p:spPr>
      </p:pic>
    </p:spTree>
    <p:extLst>
      <p:ext uri="{BB962C8B-B14F-4D97-AF65-F5344CB8AC3E}">
        <p14:creationId xmlns:p14="http://schemas.microsoft.com/office/powerpoint/2010/main" val="1505045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A3441-7BC2-496C-B3A7-75F41D62802E}"/>
              </a:ext>
            </a:extLst>
          </p:cNvPr>
          <p:cNvSpPr>
            <a:spLocks noGrp="1"/>
          </p:cNvSpPr>
          <p:nvPr>
            <p:ph type="title"/>
          </p:nvPr>
        </p:nvSpPr>
        <p:spPr/>
        <p:txBody>
          <a:bodyPr/>
          <a:lstStyle/>
          <a:p>
            <a:endParaRPr lang="en-IN"/>
          </a:p>
        </p:txBody>
      </p:sp>
      <p:pic>
        <p:nvPicPr>
          <p:cNvPr id="5" name="Content Placeholder 4" descr="A screenshot of a cell phone&#10;&#10;Description generated with high confidence">
            <a:extLst>
              <a:ext uri="{FF2B5EF4-FFF2-40B4-BE49-F238E27FC236}">
                <a16:creationId xmlns:a16="http://schemas.microsoft.com/office/drawing/2014/main" id="{6C4149F3-66DB-437C-A76C-E4747D40A6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2756" y="1825625"/>
            <a:ext cx="7626488" cy="4351338"/>
          </a:xfrm>
        </p:spPr>
      </p:pic>
    </p:spTree>
    <p:extLst>
      <p:ext uri="{BB962C8B-B14F-4D97-AF65-F5344CB8AC3E}">
        <p14:creationId xmlns:p14="http://schemas.microsoft.com/office/powerpoint/2010/main" val="318933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generated with high confidence">
            <a:extLst>
              <a:ext uri="{FF2B5EF4-FFF2-40B4-BE49-F238E27FC236}">
                <a16:creationId xmlns:a16="http://schemas.microsoft.com/office/drawing/2014/main" id="{63BAA93E-DDA7-4F36-AE74-CEE593DDDCE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471" r="1862"/>
          <a:stretch/>
        </p:blipFill>
        <p:spPr>
          <a:xfrm>
            <a:off x="20" y="10"/>
            <a:ext cx="12191980" cy="6857990"/>
          </a:xfrm>
          <a:prstGeom prst="rect">
            <a:avLst/>
          </a:prstGeom>
        </p:spPr>
      </p:pic>
      <p:sp>
        <p:nvSpPr>
          <p:cNvPr id="6" name="TextBox 5">
            <a:extLst>
              <a:ext uri="{FF2B5EF4-FFF2-40B4-BE49-F238E27FC236}">
                <a16:creationId xmlns:a16="http://schemas.microsoft.com/office/drawing/2014/main" id="{1BD40582-9B50-4E52-BA1F-C183322B08AD}"/>
              </a:ext>
            </a:extLst>
          </p:cNvPr>
          <p:cNvSpPr txBox="1"/>
          <p:nvPr/>
        </p:nvSpPr>
        <p:spPr>
          <a:xfrm>
            <a:off x="8451101" y="5172402"/>
            <a:ext cx="3339547" cy="646331"/>
          </a:xfrm>
          <a:prstGeom prst="rect">
            <a:avLst/>
          </a:prstGeom>
          <a:noFill/>
        </p:spPr>
        <p:txBody>
          <a:bodyPr wrap="square" rtlCol="0">
            <a:spAutoFit/>
          </a:bodyPr>
          <a:lstStyle/>
          <a:p>
            <a:r>
              <a:rPr lang="en-IN" dirty="0"/>
              <a:t>Named Imports. For Named imports we always have to use {}</a:t>
            </a:r>
          </a:p>
        </p:txBody>
      </p:sp>
    </p:spTree>
    <p:extLst>
      <p:ext uri="{BB962C8B-B14F-4D97-AF65-F5344CB8AC3E}">
        <p14:creationId xmlns:p14="http://schemas.microsoft.com/office/powerpoint/2010/main" val="2321000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A8F16-DD18-4E8B-A538-7F6D148B16CA}"/>
              </a:ext>
            </a:extLst>
          </p:cNvPr>
          <p:cNvSpPr>
            <a:spLocks noGrp="1"/>
          </p:cNvSpPr>
          <p:nvPr>
            <p:ph type="title"/>
          </p:nvPr>
        </p:nvSpPr>
        <p:spPr/>
        <p:txBody>
          <a:bodyPr/>
          <a:lstStyle/>
          <a:p>
            <a:endParaRPr lang="en-IN"/>
          </a:p>
        </p:txBody>
      </p:sp>
      <p:pic>
        <p:nvPicPr>
          <p:cNvPr id="5" name="Content Placeholder 4" descr="A picture containing screenshot&#10;&#10;Description generated with very high confidence">
            <a:extLst>
              <a:ext uri="{FF2B5EF4-FFF2-40B4-BE49-F238E27FC236}">
                <a16:creationId xmlns:a16="http://schemas.microsoft.com/office/drawing/2014/main" id="{09ED606D-0F5B-44E0-98D2-65B2B7A81A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0259" y="1860534"/>
            <a:ext cx="7591481" cy="4281519"/>
          </a:xfrm>
        </p:spPr>
      </p:pic>
    </p:spTree>
    <p:extLst>
      <p:ext uri="{BB962C8B-B14F-4D97-AF65-F5344CB8AC3E}">
        <p14:creationId xmlns:p14="http://schemas.microsoft.com/office/powerpoint/2010/main" val="2556112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FEEBD60C-2059-42E3-91C1-98204FA76B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89" r="-1" b="-1"/>
          <a:stretch/>
        </p:blipFill>
        <p:spPr>
          <a:xfrm>
            <a:off x="20" y="10"/>
            <a:ext cx="12191980" cy="6857990"/>
          </a:xfrm>
          <a:prstGeom prst="rect">
            <a:avLst/>
          </a:prstGeom>
        </p:spPr>
      </p:pic>
    </p:spTree>
    <p:extLst>
      <p:ext uri="{BB962C8B-B14F-4D97-AF65-F5344CB8AC3E}">
        <p14:creationId xmlns:p14="http://schemas.microsoft.com/office/powerpoint/2010/main" val="1871195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58BDE9A6-EE4A-4A8F-B10F-FCC3EFF938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1904" y="604433"/>
            <a:ext cx="10256662" cy="5171622"/>
          </a:xfrm>
        </p:spPr>
      </p:pic>
    </p:spTree>
    <p:extLst>
      <p:ext uri="{BB962C8B-B14F-4D97-AF65-F5344CB8AC3E}">
        <p14:creationId xmlns:p14="http://schemas.microsoft.com/office/powerpoint/2010/main" val="1423397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9A42F-941E-42BD-AFE3-8FAB35EFAEEB}"/>
              </a:ext>
            </a:extLst>
          </p:cNvPr>
          <p:cNvSpPr>
            <a:spLocks noGrp="1"/>
          </p:cNvSpPr>
          <p:nvPr>
            <p:ph type="ctrTitle"/>
          </p:nvPr>
        </p:nvSpPr>
        <p:spPr/>
        <p:txBody>
          <a:bodyPr/>
          <a:lstStyle/>
          <a:p>
            <a:r>
              <a:rPr lang="en-IN" dirty="0"/>
              <a:t>Advanced React with Redux, Router and Forms</a:t>
            </a:r>
          </a:p>
        </p:txBody>
      </p:sp>
      <p:sp>
        <p:nvSpPr>
          <p:cNvPr id="3" name="Subtitle 2">
            <a:extLst>
              <a:ext uri="{FF2B5EF4-FFF2-40B4-BE49-F238E27FC236}">
                <a16:creationId xmlns:a16="http://schemas.microsoft.com/office/drawing/2014/main" id="{35540AB8-074D-4AFC-B309-03476ECA23F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18324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3E53F292-695A-4A57-AD07-7394B914345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1999" b="-1"/>
          <a:stretch/>
        </p:blipFill>
        <p:spPr>
          <a:xfrm>
            <a:off x="272616" y="323733"/>
            <a:ext cx="11478276" cy="6456532"/>
          </a:xfrm>
          <a:prstGeom prst="rect">
            <a:avLst/>
          </a:prstGeom>
        </p:spPr>
      </p:pic>
    </p:spTree>
    <p:extLst>
      <p:ext uri="{BB962C8B-B14F-4D97-AF65-F5344CB8AC3E}">
        <p14:creationId xmlns:p14="http://schemas.microsoft.com/office/powerpoint/2010/main" val="220784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6754218A-223A-4ED6-91AD-3985F3C818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1555" b="-1"/>
          <a:stretch/>
        </p:blipFill>
        <p:spPr>
          <a:xfrm>
            <a:off x="176065" y="99034"/>
            <a:ext cx="11716816" cy="6590711"/>
          </a:xfrm>
          <a:prstGeom prst="rect">
            <a:avLst/>
          </a:prstGeom>
        </p:spPr>
      </p:pic>
    </p:spTree>
    <p:extLst>
      <p:ext uri="{BB962C8B-B14F-4D97-AF65-F5344CB8AC3E}">
        <p14:creationId xmlns:p14="http://schemas.microsoft.com/office/powerpoint/2010/main" val="407280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E152ACA5-4217-4154-8C31-FC01C8F2DBE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138" r="8639" b="-1"/>
          <a:stretch/>
        </p:blipFill>
        <p:spPr>
          <a:xfrm>
            <a:off x="635159" y="704258"/>
            <a:ext cx="10939984" cy="6153742"/>
          </a:xfrm>
          <a:prstGeom prst="rect">
            <a:avLst/>
          </a:prstGeom>
        </p:spPr>
      </p:pic>
    </p:spTree>
    <p:extLst>
      <p:ext uri="{BB962C8B-B14F-4D97-AF65-F5344CB8AC3E}">
        <p14:creationId xmlns:p14="http://schemas.microsoft.com/office/powerpoint/2010/main" val="4092182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social media post&#10;&#10;Description generated with very high confidence">
            <a:extLst>
              <a:ext uri="{FF2B5EF4-FFF2-40B4-BE49-F238E27FC236}">
                <a16:creationId xmlns:a16="http://schemas.microsoft.com/office/drawing/2014/main" id="{A55801C7-60FD-4D5A-9B7C-4AF15935A4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6618" y="1085712"/>
            <a:ext cx="9377315" cy="4951600"/>
          </a:xfrm>
        </p:spPr>
      </p:pic>
    </p:spTree>
    <p:extLst>
      <p:ext uri="{BB962C8B-B14F-4D97-AF65-F5344CB8AC3E}">
        <p14:creationId xmlns:p14="http://schemas.microsoft.com/office/powerpoint/2010/main" val="396616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ECC6E748-9769-4C31-AB39-96B0F0AD8D5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598"/>
          <a:stretch/>
        </p:blipFill>
        <p:spPr>
          <a:xfrm>
            <a:off x="20" y="10"/>
            <a:ext cx="12191980" cy="6857990"/>
          </a:xfrm>
          <a:prstGeom prst="rect">
            <a:avLst/>
          </a:prstGeom>
        </p:spPr>
      </p:pic>
    </p:spTree>
    <p:extLst>
      <p:ext uri="{BB962C8B-B14F-4D97-AF65-F5344CB8AC3E}">
        <p14:creationId xmlns:p14="http://schemas.microsoft.com/office/powerpoint/2010/main" val="1266986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social media post&#10;&#10;Description generated with very high confidence">
            <a:extLst>
              <a:ext uri="{FF2B5EF4-FFF2-40B4-BE49-F238E27FC236}">
                <a16:creationId xmlns:a16="http://schemas.microsoft.com/office/drawing/2014/main" id="{8BA980EB-29FF-4EAB-BF70-77C8BD083E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8065" y="1657529"/>
            <a:ext cx="8915869" cy="3118933"/>
          </a:xfrm>
        </p:spPr>
      </p:pic>
    </p:spTree>
    <p:extLst>
      <p:ext uri="{BB962C8B-B14F-4D97-AF65-F5344CB8AC3E}">
        <p14:creationId xmlns:p14="http://schemas.microsoft.com/office/powerpoint/2010/main" val="3074895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D24A-FBCB-4F57-AD2E-A8A465FDB8D8}"/>
              </a:ext>
            </a:extLst>
          </p:cNvPr>
          <p:cNvSpPr>
            <a:spLocks noGrp="1"/>
          </p:cNvSpPr>
          <p:nvPr>
            <p:ph type="title"/>
          </p:nvPr>
        </p:nvSpPr>
        <p:spPr/>
        <p:txBody>
          <a:bodyPr/>
          <a:lstStyle/>
          <a:p>
            <a:endParaRPr lang="en-IN"/>
          </a:p>
        </p:txBody>
      </p:sp>
      <p:pic>
        <p:nvPicPr>
          <p:cNvPr id="5" name="Content Placeholder 4" descr="A screenshot of a social media post&#10;&#10;Description generated with very high confidence">
            <a:extLst>
              <a:ext uri="{FF2B5EF4-FFF2-40B4-BE49-F238E27FC236}">
                <a16:creationId xmlns:a16="http://schemas.microsoft.com/office/drawing/2014/main" id="{3EB3D260-D572-42AA-88B4-3E7531AC64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440" y="2222487"/>
            <a:ext cx="7739119" cy="3557614"/>
          </a:xfrm>
        </p:spPr>
      </p:pic>
    </p:spTree>
    <p:extLst>
      <p:ext uri="{BB962C8B-B14F-4D97-AF65-F5344CB8AC3E}">
        <p14:creationId xmlns:p14="http://schemas.microsoft.com/office/powerpoint/2010/main" val="2537412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social media post&#10;&#10;Description generated with very high confidence">
            <a:extLst>
              <a:ext uri="{FF2B5EF4-FFF2-40B4-BE49-F238E27FC236}">
                <a16:creationId xmlns:a16="http://schemas.microsoft.com/office/drawing/2014/main" id="{F3348B89-2D8B-4086-A1EF-1E6CCA0C373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4223"/>
          <a:stretch/>
        </p:blipFill>
        <p:spPr>
          <a:xfrm>
            <a:off x="246763" y="293472"/>
            <a:ext cx="11502551" cy="6470186"/>
          </a:xfrm>
          <a:prstGeom prst="rect">
            <a:avLst/>
          </a:prstGeom>
        </p:spPr>
      </p:pic>
    </p:spTree>
    <p:extLst>
      <p:ext uri="{BB962C8B-B14F-4D97-AF65-F5344CB8AC3E}">
        <p14:creationId xmlns:p14="http://schemas.microsoft.com/office/powerpoint/2010/main" val="2344231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D4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19A2991C-BD36-405D-A4FB-FB2085086E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4441" y="643467"/>
            <a:ext cx="7503118" cy="5571066"/>
          </a:xfrm>
          <a:prstGeom prst="rect">
            <a:avLst/>
          </a:prstGeom>
        </p:spPr>
      </p:pic>
    </p:spTree>
    <p:extLst>
      <p:ext uri="{BB962C8B-B14F-4D97-AF65-F5344CB8AC3E}">
        <p14:creationId xmlns:p14="http://schemas.microsoft.com/office/powerpoint/2010/main" val="3620953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social media post&#10;&#10;Description generated with very high confidence">
            <a:extLst>
              <a:ext uri="{FF2B5EF4-FFF2-40B4-BE49-F238E27FC236}">
                <a16:creationId xmlns:a16="http://schemas.microsoft.com/office/drawing/2014/main" id="{F43428B1-E26C-4761-9678-26983CA32E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0239" y="1497672"/>
            <a:ext cx="8576955" cy="4068242"/>
          </a:xfrm>
        </p:spPr>
      </p:pic>
    </p:spTree>
    <p:extLst>
      <p:ext uri="{BB962C8B-B14F-4D97-AF65-F5344CB8AC3E}">
        <p14:creationId xmlns:p14="http://schemas.microsoft.com/office/powerpoint/2010/main" val="782540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0EB58D-D0A1-4947-949C-5FC5ED9E3030}"/>
              </a:ext>
            </a:extLst>
          </p:cNvPr>
          <p:cNvSpPr txBox="1"/>
          <p:nvPr/>
        </p:nvSpPr>
        <p:spPr>
          <a:xfrm>
            <a:off x="952500" y="923925"/>
            <a:ext cx="9210675" cy="5355312"/>
          </a:xfrm>
          <a:prstGeom prst="rect">
            <a:avLst/>
          </a:prstGeom>
          <a:noFill/>
        </p:spPr>
        <p:txBody>
          <a:bodyPr wrap="square" rtlCol="0">
            <a:spAutoFit/>
          </a:bodyPr>
          <a:lstStyle/>
          <a:p>
            <a:r>
              <a:rPr lang="en-IN" dirty="0"/>
              <a:t>React + Redux Agenda</a:t>
            </a:r>
          </a:p>
          <a:p>
            <a:r>
              <a:rPr lang="en-IN" dirty="0"/>
              <a:t>     React Component Approach</a:t>
            </a:r>
          </a:p>
          <a:p>
            <a:r>
              <a:rPr lang="en-IN" dirty="0"/>
              <a:t>	Stateful Components</a:t>
            </a:r>
          </a:p>
          <a:p>
            <a:r>
              <a:rPr lang="en-IN" dirty="0"/>
              <a:t>	Functional Components</a:t>
            </a:r>
          </a:p>
          <a:p>
            <a:r>
              <a:rPr lang="en-IN" dirty="0"/>
              <a:t>	Pure Components</a:t>
            </a:r>
          </a:p>
          <a:p>
            <a:r>
              <a:rPr lang="en-IN" dirty="0"/>
              <a:t>	Higher Order Components</a:t>
            </a:r>
          </a:p>
          <a:p>
            <a:r>
              <a:rPr lang="en-IN" dirty="0"/>
              <a:t>     React Component Lifecycle</a:t>
            </a:r>
          </a:p>
          <a:p>
            <a:r>
              <a:rPr lang="en-IN" dirty="0"/>
              <a:t>     React Props – State</a:t>
            </a:r>
          </a:p>
          <a:p>
            <a:r>
              <a:rPr lang="en-IN" dirty="0"/>
              <a:t>     React Bindings</a:t>
            </a:r>
          </a:p>
          <a:p>
            <a:r>
              <a:rPr lang="en-IN" dirty="0"/>
              <a:t>     React Inter-component communication</a:t>
            </a:r>
          </a:p>
          <a:p>
            <a:r>
              <a:rPr lang="en-IN" dirty="0"/>
              <a:t>React Routing</a:t>
            </a:r>
          </a:p>
          <a:p>
            <a:r>
              <a:rPr lang="en-IN" dirty="0"/>
              <a:t>React Hooks</a:t>
            </a:r>
          </a:p>
          <a:p>
            <a:r>
              <a:rPr lang="en-IN" dirty="0"/>
              <a:t>Making Ajax calls using </a:t>
            </a:r>
            <a:r>
              <a:rPr lang="en-IN" dirty="0" err="1"/>
              <a:t>Axios</a:t>
            </a:r>
            <a:endParaRPr lang="en-IN" dirty="0"/>
          </a:p>
          <a:p>
            <a:endParaRPr lang="en-IN" dirty="0"/>
          </a:p>
          <a:p>
            <a:r>
              <a:rPr lang="en-IN" dirty="0"/>
              <a:t>Redux</a:t>
            </a:r>
          </a:p>
          <a:p>
            <a:r>
              <a:rPr lang="en-IN" dirty="0"/>
              <a:t>    Maintaining State using Redux</a:t>
            </a:r>
          </a:p>
          <a:p>
            <a:r>
              <a:rPr lang="en-IN" dirty="0"/>
              <a:t>    Redux Actions</a:t>
            </a:r>
          </a:p>
          <a:p>
            <a:r>
              <a:rPr lang="en-IN" dirty="0"/>
              <a:t>                Reducers</a:t>
            </a:r>
          </a:p>
          <a:p>
            <a:r>
              <a:rPr lang="en-IN" dirty="0"/>
              <a:t>	Store</a:t>
            </a:r>
          </a:p>
        </p:txBody>
      </p:sp>
    </p:spTree>
    <p:extLst>
      <p:ext uri="{BB962C8B-B14F-4D97-AF65-F5344CB8AC3E}">
        <p14:creationId xmlns:p14="http://schemas.microsoft.com/office/powerpoint/2010/main" val="610814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8336-4ED7-4112-9A89-2DB96196244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623735-9A85-41AF-B9C2-446B00D0CBE4}"/>
              </a:ext>
            </a:extLst>
          </p:cNvPr>
          <p:cNvSpPr>
            <a:spLocks noGrp="1"/>
          </p:cNvSpPr>
          <p:nvPr>
            <p:ph idx="1"/>
          </p:nvPr>
        </p:nvSpPr>
        <p:spPr>
          <a:xfrm>
            <a:off x="838200" y="1825624"/>
            <a:ext cx="9350829" cy="3626699"/>
          </a:xfrm>
        </p:spPr>
        <p:txBody>
          <a:bodyPr>
            <a:noAutofit/>
          </a:bodyPr>
          <a:lstStyle/>
          <a:p>
            <a:r>
              <a:rPr lang="en-IN" sz="2400" dirty="0"/>
              <a:t>If I create a number like this, then this is a primitive type.</a:t>
            </a:r>
          </a:p>
          <a:p>
            <a:r>
              <a:rPr lang="en-IN" sz="2400" dirty="0"/>
              <a:t>That means if I create a second number num2 and set it equal to this number then it will actually create a real copy of number so num2 of </a:t>
            </a:r>
            <a:r>
              <a:rPr lang="en-IN" sz="2400" dirty="0" err="1"/>
              <a:t>course.Now</a:t>
            </a:r>
            <a:r>
              <a:rPr lang="en-IN" sz="2400" dirty="0"/>
              <a:t> if I log this, it will also be one.</a:t>
            </a:r>
          </a:p>
          <a:p>
            <a:r>
              <a:rPr lang="en-IN" sz="2400" dirty="0"/>
              <a:t>But it will have copied that value one into num2.</a:t>
            </a:r>
          </a:p>
          <a:p>
            <a:r>
              <a:rPr lang="en-IN" sz="2400" dirty="0"/>
              <a:t>Now numbers, strings, </a:t>
            </a:r>
            <a:r>
              <a:rPr lang="en-IN" sz="2400" dirty="0" err="1"/>
              <a:t>booleans</a:t>
            </a:r>
            <a:r>
              <a:rPr lang="en-IN" sz="2400" dirty="0"/>
              <a:t>, these are so-called primitive types whenever you reassign or you store a variable in another variable.</a:t>
            </a:r>
          </a:p>
          <a:p>
            <a:r>
              <a:rPr lang="en-IN" sz="2400" dirty="0"/>
              <a:t>It will copy the value, objects and arrays are reference types.</a:t>
            </a:r>
          </a:p>
          <a:p>
            <a:endParaRPr lang="en-IN" sz="2400" dirty="0"/>
          </a:p>
        </p:txBody>
      </p:sp>
    </p:spTree>
    <p:extLst>
      <p:ext uri="{BB962C8B-B14F-4D97-AF65-F5344CB8AC3E}">
        <p14:creationId xmlns:p14="http://schemas.microsoft.com/office/powerpoint/2010/main" val="3682090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35217-CD58-422B-8295-EB3B738DE39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BD5335C-109A-4B8B-9A54-91AF7E3E2CEB}"/>
              </a:ext>
            </a:extLst>
          </p:cNvPr>
          <p:cNvSpPr>
            <a:spLocks noGrp="1"/>
          </p:cNvSpPr>
          <p:nvPr>
            <p:ph idx="1"/>
          </p:nvPr>
        </p:nvSpPr>
        <p:spPr/>
        <p:txBody>
          <a:bodyPr>
            <a:normAutofit fontScale="25000" lnSpcReduction="20000"/>
          </a:bodyPr>
          <a:lstStyle/>
          <a:p>
            <a:r>
              <a:rPr lang="en-IN" sz="9600" dirty="0"/>
              <a:t>Though let me show you what I </a:t>
            </a:r>
            <a:r>
              <a:rPr lang="en-IN" sz="9600" dirty="0" err="1"/>
              <a:t>mean.I</a:t>
            </a:r>
            <a:r>
              <a:rPr lang="en-IN" sz="9600" dirty="0"/>
              <a:t> create my personal object which just has a name here and I now create a </a:t>
            </a:r>
            <a:r>
              <a:rPr lang="en-IN" sz="9600" dirty="0" err="1"/>
              <a:t>secondPerson</a:t>
            </a:r>
            <a:r>
              <a:rPr lang="en-IN" sz="9600" dirty="0"/>
              <a:t> and assigned person as a value </a:t>
            </a:r>
            <a:r>
              <a:rPr lang="en-IN" sz="9600" dirty="0" err="1"/>
              <a:t>here.If</a:t>
            </a:r>
            <a:r>
              <a:rPr lang="en-IN" sz="9600" dirty="0"/>
              <a:t> I console </a:t>
            </a:r>
            <a:r>
              <a:rPr lang="en-IN" sz="9600" dirty="0" err="1"/>
              <a:t>log.secondPerson</a:t>
            </a:r>
            <a:r>
              <a:rPr lang="en-IN" sz="9600" dirty="0"/>
              <a:t> and hit run, it will print the same value as the first person but it will not actually have copied the person instead.</a:t>
            </a:r>
          </a:p>
          <a:p>
            <a:r>
              <a:rPr lang="en-IN" sz="9600" dirty="0"/>
              <a:t>Person the object is stored in memory and in the constant person we store a pointer to that place in memory.</a:t>
            </a:r>
          </a:p>
          <a:p>
            <a:r>
              <a:rPr lang="en-IN" sz="9600" dirty="0"/>
              <a:t>And if we then assign person to </a:t>
            </a:r>
            <a:r>
              <a:rPr lang="en-IN" sz="9600" dirty="0" err="1"/>
              <a:t>secondPerson</a:t>
            </a:r>
            <a:r>
              <a:rPr lang="en-IN" sz="9600" dirty="0"/>
              <a:t> that pointer will be copied.</a:t>
            </a:r>
          </a:p>
          <a:p>
            <a:r>
              <a:rPr lang="en-IN" sz="9600" dirty="0"/>
              <a:t>We can see that this is the case if we changed person.name after having it copied.</a:t>
            </a:r>
          </a:p>
          <a:p>
            <a:r>
              <a:rPr lang="en-IN" sz="9600" dirty="0"/>
              <a:t>With that you would expect to print Max here still a person with name Max because we copied person, stored it in </a:t>
            </a:r>
            <a:r>
              <a:rPr lang="en-IN" sz="9600" dirty="0" err="1"/>
              <a:t>secondPerson</a:t>
            </a:r>
            <a:r>
              <a:rPr lang="en-IN" sz="9600" dirty="0"/>
              <a:t> and thereafter changed the </a:t>
            </a:r>
            <a:r>
              <a:rPr lang="en-IN" sz="9600" dirty="0" err="1"/>
              <a:t>name.However</a:t>
            </a:r>
            <a:r>
              <a:rPr lang="en-IN" sz="9600" dirty="0"/>
              <a:t> if I clear and run you will see name.</a:t>
            </a:r>
          </a:p>
          <a:p>
            <a:r>
              <a:rPr lang="en-IN" sz="9600" dirty="0"/>
              <a:t>Manu here even though I'm printing the </a:t>
            </a:r>
            <a:r>
              <a:rPr lang="en-IN" sz="9600" dirty="0" err="1"/>
              <a:t>secondperson</a:t>
            </a:r>
            <a:r>
              <a:rPr lang="en-IN" sz="9600" dirty="0"/>
              <a:t> so for </a:t>
            </a:r>
            <a:r>
              <a:rPr lang="en-IN" sz="9600" dirty="0" err="1"/>
              <a:t>secondPerson</a:t>
            </a:r>
            <a:r>
              <a:rPr lang="en-IN" sz="9600" dirty="0"/>
              <a:t> the name also changed the reason for it is that it just copied the pointer and points to the exact same object in memory as person does.</a:t>
            </a:r>
          </a:p>
          <a:p>
            <a:endParaRPr lang="en-IN" dirty="0"/>
          </a:p>
        </p:txBody>
      </p:sp>
    </p:spTree>
    <p:extLst>
      <p:ext uri="{BB962C8B-B14F-4D97-AF65-F5344CB8AC3E}">
        <p14:creationId xmlns:p14="http://schemas.microsoft.com/office/powerpoint/2010/main" val="4159453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A7BB-DCE7-46A5-B062-F647F8773BF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4112A36-02C3-4288-982F-77085F834ABF}"/>
              </a:ext>
            </a:extLst>
          </p:cNvPr>
          <p:cNvSpPr>
            <a:spLocks noGrp="1"/>
          </p:cNvSpPr>
          <p:nvPr>
            <p:ph idx="1"/>
          </p:nvPr>
        </p:nvSpPr>
        <p:spPr/>
        <p:txBody>
          <a:bodyPr>
            <a:normAutofit fontScale="25000" lnSpcReduction="20000"/>
          </a:bodyPr>
          <a:lstStyle/>
          <a:p>
            <a:r>
              <a:rPr lang="en-IN" sz="9600" dirty="0"/>
              <a:t>So if we change name on person we automatically change it for </a:t>
            </a:r>
            <a:r>
              <a:rPr lang="en-IN" sz="9600" dirty="0" err="1"/>
              <a:t>secondPerson</a:t>
            </a:r>
            <a:r>
              <a:rPr lang="en-IN" sz="9600" dirty="0"/>
              <a:t>.</a:t>
            </a:r>
          </a:p>
          <a:p>
            <a:r>
              <a:rPr lang="en-IN" sz="9600" dirty="0"/>
              <a:t>Now that's </a:t>
            </a:r>
            <a:r>
              <a:rPr lang="en-IN" sz="9600" dirty="0" err="1"/>
              <a:t>important.Keep</a:t>
            </a:r>
            <a:r>
              <a:rPr lang="en-IN" sz="9600" dirty="0"/>
              <a:t> in mind and it's the same for arrays.</a:t>
            </a:r>
          </a:p>
          <a:p>
            <a:r>
              <a:rPr lang="en-IN" sz="9600" dirty="0"/>
              <a:t>If you copy in quotation </a:t>
            </a:r>
            <a:r>
              <a:rPr lang="en-IN" sz="9600" dirty="0" err="1"/>
              <a:t>marks.An</a:t>
            </a:r>
            <a:r>
              <a:rPr lang="en-IN" sz="9600" dirty="0"/>
              <a:t> array like </a:t>
            </a:r>
            <a:r>
              <a:rPr lang="en-IN" sz="9600" dirty="0" err="1"/>
              <a:t>this.And</a:t>
            </a:r>
            <a:r>
              <a:rPr lang="en-IN" sz="9600" dirty="0"/>
              <a:t> you then change an array </a:t>
            </a:r>
            <a:r>
              <a:rPr lang="en-IN" sz="9600" dirty="0" err="1"/>
              <a:t>element.It</a:t>
            </a:r>
            <a:r>
              <a:rPr lang="en-IN" sz="9600" dirty="0"/>
              <a:t> will all change in the so-called copied array.</a:t>
            </a:r>
          </a:p>
          <a:p>
            <a:r>
              <a:rPr lang="en-IN" sz="9600" dirty="0"/>
              <a:t>This will become important in React because it can lead to unexpected </a:t>
            </a:r>
            <a:r>
              <a:rPr lang="en-IN" sz="9600" dirty="0" err="1"/>
              <a:t>behaviors</a:t>
            </a:r>
            <a:r>
              <a:rPr lang="en-IN" sz="9600" dirty="0"/>
              <a:t>.</a:t>
            </a:r>
          </a:p>
          <a:p>
            <a:r>
              <a:rPr lang="en-IN" sz="9600" dirty="0"/>
              <a:t>If you copy objects or arrays like this because you then may manipulate one object in one place in the app and accidentally manipulate another usage of the same object in another place of the app.</a:t>
            </a:r>
          </a:p>
          <a:p>
            <a:r>
              <a:rPr lang="en-IN" sz="9600" dirty="0"/>
              <a:t>Therefore we will learn techniques to copy this in an immutable way which means we copy that by really copying the object and not just a pointer for that we can use this spread operator.</a:t>
            </a:r>
          </a:p>
          <a:p>
            <a:endParaRPr lang="en-IN" dirty="0"/>
          </a:p>
        </p:txBody>
      </p:sp>
    </p:spTree>
    <p:extLst>
      <p:ext uri="{BB962C8B-B14F-4D97-AF65-F5344CB8AC3E}">
        <p14:creationId xmlns:p14="http://schemas.microsoft.com/office/powerpoint/2010/main" val="654833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B899C-4E90-4E65-A8A3-23878088712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297D9E5-4601-4EE4-B9E8-54616ABCF0D1}"/>
              </a:ext>
            </a:extLst>
          </p:cNvPr>
          <p:cNvSpPr>
            <a:spLocks noGrp="1"/>
          </p:cNvSpPr>
          <p:nvPr>
            <p:ph idx="1"/>
          </p:nvPr>
        </p:nvSpPr>
        <p:spPr/>
        <p:txBody>
          <a:bodyPr>
            <a:normAutofit fontScale="92500"/>
          </a:bodyPr>
          <a:lstStyle/>
          <a:p>
            <a:r>
              <a:rPr lang="en-IN" sz="2600" dirty="0"/>
              <a:t>Now we can simply create a new person object here and spread the person properties. This will pull out the properties and the values of the properties from the object and add it to </a:t>
            </a:r>
            <a:r>
              <a:rPr lang="en-IN" sz="2600" dirty="0" err="1"/>
              <a:t>thisnewly</a:t>
            </a:r>
            <a:r>
              <a:rPr lang="en-IN" sz="2600" dirty="0"/>
              <a:t> created object here and we do create a new one with the curly braces.</a:t>
            </a:r>
          </a:p>
          <a:p>
            <a:r>
              <a:rPr lang="en-IN" sz="2600" dirty="0"/>
              <a:t>Now if I hit clear and run we still print an object with name Max even though we changed the name to Manu here because now we really created a real copy.</a:t>
            </a:r>
          </a:p>
          <a:p>
            <a:r>
              <a:rPr lang="en-IN" sz="2600" dirty="0"/>
              <a:t>This is a technique I will also come back to later in this course.</a:t>
            </a:r>
          </a:p>
          <a:p>
            <a:r>
              <a:rPr lang="en-IN" sz="2600" dirty="0"/>
              <a:t>It's just important to realize and to keep in mind that objects and arrays are reference </a:t>
            </a:r>
            <a:r>
              <a:rPr lang="en-IN" sz="2600" dirty="0" err="1"/>
              <a:t>types.If</a:t>
            </a:r>
            <a:r>
              <a:rPr lang="en-IN" sz="2600" dirty="0"/>
              <a:t> you reassign them you're copying the pointer not the value.</a:t>
            </a:r>
          </a:p>
          <a:p>
            <a:r>
              <a:rPr lang="en-IN" sz="2600" dirty="0"/>
              <a:t>Therefore if you want to do this in a real copy way, you will have to create a new object and just copy </a:t>
            </a:r>
            <a:r>
              <a:rPr lang="en-IN" sz="2600" u="sng" dirty="0"/>
              <a:t>the properties and not the entire object.</a:t>
            </a:r>
          </a:p>
          <a:p>
            <a:endParaRPr lang="en-IN" dirty="0"/>
          </a:p>
        </p:txBody>
      </p:sp>
    </p:spTree>
    <p:extLst>
      <p:ext uri="{BB962C8B-B14F-4D97-AF65-F5344CB8AC3E}">
        <p14:creationId xmlns:p14="http://schemas.microsoft.com/office/powerpoint/2010/main" val="2258168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7844E-2F91-4599-99DF-08C0EF09025E}"/>
              </a:ext>
            </a:extLst>
          </p:cNvPr>
          <p:cNvSpPr>
            <a:spLocks noGrp="1"/>
          </p:cNvSpPr>
          <p:nvPr>
            <p:ph type="title"/>
          </p:nvPr>
        </p:nvSpPr>
        <p:spPr/>
        <p:txBody>
          <a:bodyPr>
            <a:normAutofit/>
          </a:bodyPr>
          <a:lstStyle/>
          <a:p>
            <a:pPr algn="ctr"/>
            <a:r>
              <a:rPr lang="en-IN" sz="2800" dirty="0"/>
              <a:t>Refreshing array functions</a:t>
            </a:r>
          </a:p>
        </p:txBody>
      </p:sp>
      <p:pic>
        <p:nvPicPr>
          <p:cNvPr id="5" name="Content Placeholder 4" descr="A screenshot of a social media post&#10;&#10;Description generated with very high confidence">
            <a:extLst>
              <a:ext uri="{FF2B5EF4-FFF2-40B4-BE49-F238E27FC236}">
                <a16:creationId xmlns:a16="http://schemas.microsoft.com/office/drawing/2014/main" id="{F56BDE0B-6F22-4959-B254-EB90E045C4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1271" y="1889719"/>
            <a:ext cx="9202228" cy="4068079"/>
          </a:xfrm>
        </p:spPr>
      </p:pic>
    </p:spTree>
    <p:extLst>
      <p:ext uri="{BB962C8B-B14F-4D97-AF65-F5344CB8AC3E}">
        <p14:creationId xmlns:p14="http://schemas.microsoft.com/office/powerpoint/2010/main" val="1785058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38F18-B5EA-4D0F-A041-6B9AF48F26F5}"/>
              </a:ext>
            </a:extLst>
          </p:cNvPr>
          <p:cNvSpPr>
            <a:spLocks noGrp="1"/>
          </p:cNvSpPr>
          <p:nvPr>
            <p:ph type="title"/>
          </p:nvPr>
        </p:nvSpPr>
        <p:spPr/>
        <p:txBody>
          <a:bodyPr/>
          <a:lstStyle/>
          <a:p>
            <a:pPr algn="ctr"/>
            <a:r>
              <a:rPr lang="en-IN" dirty="0"/>
              <a:t>JS Array Function</a:t>
            </a:r>
          </a:p>
        </p:txBody>
      </p:sp>
      <p:pic>
        <p:nvPicPr>
          <p:cNvPr id="5" name="Content Placeholder 4" descr="A screenshot of a cell phone&#10;&#10;Description generated with very high confidence">
            <a:extLst>
              <a:ext uri="{FF2B5EF4-FFF2-40B4-BE49-F238E27FC236}">
                <a16:creationId xmlns:a16="http://schemas.microsoft.com/office/drawing/2014/main" id="{1B1C31DD-553E-4AB0-82B6-731E437415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5094" y="1757954"/>
            <a:ext cx="10381811" cy="3614855"/>
          </a:xfrm>
        </p:spPr>
      </p:pic>
    </p:spTree>
    <p:extLst>
      <p:ext uri="{BB962C8B-B14F-4D97-AF65-F5344CB8AC3E}">
        <p14:creationId xmlns:p14="http://schemas.microsoft.com/office/powerpoint/2010/main" val="2161515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748974F3-611D-493E-9247-7EC28BD03D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2350" y="451185"/>
            <a:ext cx="8790737" cy="5552652"/>
          </a:xfrm>
        </p:spPr>
      </p:pic>
    </p:spTree>
    <p:extLst>
      <p:ext uri="{BB962C8B-B14F-4D97-AF65-F5344CB8AC3E}">
        <p14:creationId xmlns:p14="http://schemas.microsoft.com/office/powerpoint/2010/main" val="1161647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450A1-708F-4E38-97EB-DA36F9487F43}"/>
              </a:ext>
            </a:extLst>
          </p:cNvPr>
          <p:cNvSpPr>
            <a:spLocks noGrp="1"/>
          </p:cNvSpPr>
          <p:nvPr>
            <p:ph type="title"/>
          </p:nvPr>
        </p:nvSpPr>
        <p:spPr/>
        <p:txBody>
          <a:bodyPr>
            <a:normAutofit/>
          </a:bodyPr>
          <a:lstStyle/>
          <a:p>
            <a:pPr algn="ctr"/>
            <a:r>
              <a:rPr lang="en-IN" sz="2400" dirty="0"/>
              <a:t>Tools/</a:t>
            </a:r>
            <a:r>
              <a:rPr lang="en-IN" sz="2400" dirty="0" err="1"/>
              <a:t>Pacakges</a:t>
            </a:r>
            <a:r>
              <a:rPr lang="en-IN" sz="2400" dirty="0"/>
              <a:t>/Library we need to work with React</a:t>
            </a:r>
          </a:p>
        </p:txBody>
      </p:sp>
      <p:pic>
        <p:nvPicPr>
          <p:cNvPr id="5" name="Content Placeholder 4" descr="A screenshot of a cell phone&#10;&#10;Description generated with very high confidence">
            <a:extLst>
              <a:ext uri="{FF2B5EF4-FFF2-40B4-BE49-F238E27FC236}">
                <a16:creationId xmlns:a16="http://schemas.microsoft.com/office/drawing/2014/main" id="{4E2A15D4-8C74-4491-B73E-2C7D09143C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0279" y="1452148"/>
            <a:ext cx="6111755" cy="4900887"/>
          </a:xfrm>
        </p:spPr>
      </p:pic>
    </p:spTree>
    <p:extLst>
      <p:ext uri="{BB962C8B-B14F-4D97-AF65-F5344CB8AC3E}">
        <p14:creationId xmlns:p14="http://schemas.microsoft.com/office/powerpoint/2010/main" val="576007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D2090-370D-4E7B-9785-2A635E171994}"/>
              </a:ext>
            </a:extLst>
          </p:cNvPr>
          <p:cNvSpPr>
            <a:spLocks noGrp="1"/>
          </p:cNvSpPr>
          <p:nvPr>
            <p:ph type="title"/>
          </p:nvPr>
        </p:nvSpPr>
        <p:spPr/>
        <p:txBody>
          <a:bodyPr>
            <a:normAutofit/>
          </a:bodyPr>
          <a:lstStyle/>
          <a:p>
            <a:pPr algn="ctr"/>
            <a:r>
              <a:rPr lang="en-IN" sz="2400" dirty="0"/>
              <a:t>We can also use React CLI or say React App tool…it is an official tool to create any React App</a:t>
            </a:r>
          </a:p>
        </p:txBody>
      </p:sp>
      <p:sp>
        <p:nvSpPr>
          <p:cNvPr id="3" name="Content Placeholder 2">
            <a:extLst>
              <a:ext uri="{FF2B5EF4-FFF2-40B4-BE49-F238E27FC236}">
                <a16:creationId xmlns:a16="http://schemas.microsoft.com/office/drawing/2014/main" id="{29EFB9AE-F983-48D3-BD00-D10FDCDC8BF8}"/>
              </a:ext>
            </a:extLst>
          </p:cNvPr>
          <p:cNvSpPr>
            <a:spLocks noGrp="1"/>
          </p:cNvSpPr>
          <p:nvPr>
            <p:ph idx="1"/>
          </p:nvPr>
        </p:nvSpPr>
        <p:spPr/>
        <p:txBody>
          <a:bodyPr/>
          <a:lstStyle/>
          <a:p>
            <a:r>
              <a:rPr lang="en-IN" dirty="0">
                <a:hlinkClick r:id="rId2"/>
              </a:rPr>
              <a:t>Open a Link : </a:t>
            </a:r>
          </a:p>
          <a:p>
            <a:pPr lvl="1"/>
            <a:r>
              <a:rPr lang="en-IN" dirty="0">
                <a:hlinkClick r:id="rId2"/>
              </a:rPr>
              <a:t>https://github.com/facebook/create-react-app</a:t>
            </a:r>
            <a:endParaRPr lang="en-IN" dirty="0"/>
          </a:p>
          <a:p>
            <a:endParaRPr lang="en-IN" dirty="0"/>
          </a:p>
        </p:txBody>
      </p:sp>
    </p:spTree>
    <p:extLst>
      <p:ext uri="{BB962C8B-B14F-4D97-AF65-F5344CB8AC3E}">
        <p14:creationId xmlns:p14="http://schemas.microsoft.com/office/powerpoint/2010/main" val="341355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1E9A-616B-47D6-82AB-9C368C68A459}"/>
              </a:ext>
            </a:extLst>
          </p:cNvPr>
          <p:cNvSpPr>
            <a:spLocks noGrp="1"/>
          </p:cNvSpPr>
          <p:nvPr>
            <p:ph type="title"/>
          </p:nvPr>
        </p:nvSpPr>
        <p:spPr/>
        <p:txBody>
          <a:bodyPr/>
          <a:lstStyle/>
          <a:p>
            <a:pPr algn="ctr"/>
            <a:r>
              <a:rPr lang="en-IN" dirty="0"/>
              <a:t>Development Environment </a:t>
            </a:r>
            <a:r>
              <a:rPr lang="en-IN" dirty="0" err="1"/>
              <a:t>SetUp</a:t>
            </a:r>
            <a:endParaRPr lang="en-IN" dirty="0"/>
          </a:p>
        </p:txBody>
      </p:sp>
      <p:pic>
        <p:nvPicPr>
          <p:cNvPr id="5" name="Content Placeholder 4" descr="A screenshot of a cell phone&#10;&#10;Description generated with very high confidence">
            <a:extLst>
              <a:ext uri="{FF2B5EF4-FFF2-40B4-BE49-F238E27FC236}">
                <a16:creationId xmlns:a16="http://schemas.microsoft.com/office/drawing/2014/main" id="{8FDAE6CC-F71A-4849-97FE-2DDB0F5787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0512" y="1825625"/>
            <a:ext cx="9730976" cy="4351338"/>
          </a:xfrm>
        </p:spPr>
      </p:pic>
    </p:spTree>
    <p:extLst>
      <p:ext uri="{BB962C8B-B14F-4D97-AF65-F5344CB8AC3E}">
        <p14:creationId xmlns:p14="http://schemas.microsoft.com/office/powerpoint/2010/main" val="3506289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D3CEA-078F-4D4F-A1EA-57BF2452D5C5}"/>
              </a:ext>
            </a:extLst>
          </p:cNvPr>
          <p:cNvSpPr>
            <a:spLocks noGrp="1"/>
          </p:cNvSpPr>
          <p:nvPr>
            <p:ph type="title"/>
          </p:nvPr>
        </p:nvSpPr>
        <p:spPr/>
        <p:txBody>
          <a:bodyPr/>
          <a:lstStyle/>
          <a:p>
            <a:r>
              <a:rPr lang="en-IN" dirty="0"/>
              <a:t>What is React?</a:t>
            </a:r>
          </a:p>
        </p:txBody>
      </p:sp>
      <p:sp>
        <p:nvSpPr>
          <p:cNvPr id="3" name="Content Placeholder 2">
            <a:extLst>
              <a:ext uri="{FF2B5EF4-FFF2-40B4-BE49-F238E27FC236}">
                <a16:creationId xmlns:a16="http://schemas.microsoft.com/office/drawing/2014/main" id="{3315A1B4-60DC-42E0-9509-C34FC3F4795E}"/>
              </a:ext>
            </a:extLst>
          </p:cNvPr>
          <p:cNvSpPr>
            <a:spLocks noGrp="1"/>
          </p:cNvSpPr>
          <p:nvPr>
            <p:ph idx="1"/>
          </p:nvPr>
        </p:nvSpPr>
        <p:spPr/>
        <p:txBody>
          <a:bodyPr/>
          <a:lstStyle/>
          <a:p>
            <a:r>
              <a:rPr lang="en-IN" dirty="0"/>
              <a:t>A JavaScript library for building user interfaces. </a:t>
            </a:r>
          </a:p>
          <a:p>
            <a:r>
              <a:rPr lang="en-IN" dirty="0"/>
              <a:t>React uses component approach to build user interfaces.</a:t>
            </a:r>
          </a:p>
          <a:p>
            <a:r>
              <a:rPr lang="en-IN" dirty="0"/>
              <a:t>We can also easily reuse components. React components can be thought of as custom HTML elements.</a:t>
            </a:r>
          </a:p>
        </p:txBody>
      </p:sp>
    </p:spTree>
    <p:extLst>
      <p:ext uri="{BB962C8B-B14F-4D97-AF65-F5344CB8AC3E}">
        <p14:creationId xmlns:p14="http://schemas.microsoft.com/office/powerpoint/2010/main" val="3695216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2092-514C-410F-A6E9-A277B3BF2229}"/>
              </a:ext>
            </a:extLst>
          </p:cNvPr>
          <p:cNvSpPr>
            <a:spLocks noGrp="1"/>
          </p:cNvSpPr>
          <p:nvPr>
            <p:ph type="title"/>
          </p:nvPr>
        </p:nvSpPr>
        <p:spPr/>
        <p:txBody>
          <a:bodyPr/>
          <a:lstStyle/>
          <a:p>
            <a:endParaRPr lang="en-IN"/>
          </a:p>
        </p:txBody>
      </p:sp>
      <p:pic>
        <p:nvPicPr>
          <p:cNvPr id="5" name="Content Placeholder 4" descr="A screenshot of a cell phone&#10;&#10;Description generated with very high confidence">
            <a:extLst>
              <a:ext uri="{FF2B5EF4-FFF2-40B4-BE49-F238E27FC236}">
                <a16:creationId xmlns:a16="http://schemas.microsoft.com/office/drawing/2014/main" id="{0101CA32-5652-4E87-8299-4F78C7E376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2659" y="1825625"/>
            <a:ext cx="2466682" cy="4351338"/>
          </a:xfrm>
        </p:spPr>
      </p:pic>
    </p:spTree>
    <p:extLst>
      <p:ext uri="{BB962C8B-B14F-4D97-AF65-F5344CB8AC3E}">
        <p14:creationId xmlns:p14="http://schemas.microsoft.com/office/powerpoint/2010/main" val="3703666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26058-BB90-4F20-B10D-ADBBB5F6272F}"/>
              </a:ext>
            </a:extLst>
          </p:cNvPr>
          <p:cNvSpPr>
            <a:spLocks noGrp="1"/>
          </p:cNvSpPr>
          <p:nvPr>
            <p:ph type="title"/>
          </p:nvPr>
        </p:nvSpPr>
        <p:spPr/>
        <p:txBody>
          <a:bodyPr/>
          <a:lstStyle/>
          <a:p>
            <a:endParaRPr lang="en-IN"/>
          </a:p>
        </p:txBody>
      </p:sp>
      <p:pic>
        <p:nvPicPr>
          <p:cNvPr id="5" name="Content Placeholder 4" descr="A screenshot of a cell phone&#10;&#10;Description generated with very high confidence">
            <a:extLst>
              <a:ext uri="{FF2B5EF4-FFF2-40B4-BE49-F238E27FC236}">
                <a16:creationId xmlns:a16="http://schemas.microsoft.com/office/drawing/2014/main" id="{4CFF922E-FB77-417E-AE91-ABC1BD2EC5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5095" y="2158193"/>
            <a:ext cx="6481810" cy="3686202"/>
          </a:xfrm>
        </p:spPr>
      </p:pic>
    </p:spTree>
    <p:extLst>
      <p:ext uri="{BB962C8B-B14F-4D97-AF65-F5344CB8AC3E}">
        <p14:creationId xmlns:p14="http://schemas.microsoft.com/office/powerpoint/2010/main" val="1193455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69D0-10FD-491D-B1B9-C9EB1DC9E5FD}"/>
              </a:ext>
            </a:extLst>
          </p:cNvPr>
          <p:cNvSpPr>
            <a:spLocks noGrp="1"/>
          </p:cNvSpPr>
          <p:nvPr>
            <p:ph type="title"/>
          </p:nvPr>
        </p:nvSpPr>
        <p:spPr/>
        <p:txBody>
          <a:bodyPr/>
          <a:lstStyle/>
          <a:p>
            <a:endParaRPr lang="en-IN"/>
          </a:p>
        </p:txBody>
      </p:sp>
      <p:pic>
        <p:nvPicPr>
          <p:cNvPr id="5" name="Content Placeholder 4" descr="A screenshot of a cell phone&#10;&#10;Description generated with very high confidence">
            <a:extLst>
              <a:ext uri="{FF2B5EF4-FFF2-40B4-BE49-F238E27FC236}">
                <a16:creationId xmlns:a16="http://schemas.microsoft.com/office/drawing/2014/main" id="{80A54736-48F3-4E85-92A5-4D0E302548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1143" y="2532052"/>
            <a:ext cx="8629713" cy="2938484"/>
          </a:xfrm>
        </p:spPr>
      </p:pic>
    </p:spTree>
    <p:extLst>
      <p:ext uri="{BB962C8B-B14F-4D97-AF65-F5344CB8AC3E}">
        <p14:creationId xmlns:p14="http://schemas.microsoft.com/office/powerpoint/2010/main" val="1553554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B96CC-B2E2-489A-A769-D32BB45852FE}"/>
              </a:ext>
            </a:extLst>
          </p:cNvPr>
          <p:cNvSpPr>
            <a:spLocks noGrp="1"/>
          </p:cNvSpPr>
          <p:nvPr>
            <p:ph type="title"/>
          </p:nvPr>
        </p:nvSpPr>
        <p:spPr/>
        <p:txBody>
          <a:bodyPr/>
          <a:lstStyle/>
          <a:p>
            <a:endParaRPr lang="en-IN"/>
          </a:p>
        </p:txBody>
      </p:sp>
      <p:pic>
        <p:nvPicPr>
          <p:cNvPr id="5" name="Content Placeholder 4" descr="A screenshot of a video game&#10;&#10;Description generated with high confidence">
            <a:extLst>
              <a:ext uri="{FF2B5EF4-FFF2-40B4-BE49-F238E27FC236}">
                <a16:creationId xmlns:a16="http://schemas.microsoft.com/office/drawing/2014/main" id="{C87670EB-D267-407A-A50C-ACA05EEFB8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3043" y="2732078"/>
            <a:ext cx="8705914" cy="2538431"/>
          </a:xfrm>
        </p:spPr>
      </p:pic>
    </p:spTree>
    <p:extLst>
      <p:ext uri="{BB962C8B-B14F-4D97-AF65-F5344CB8AC3E}">
        <p14:creationId xmlns:p14="http://schemas.microsoft.com/office/powerpoint/2010/main" val="302665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AE649-41DC-4844-8FF2-F71740BE07BE}"/>
              </a:ext>
            </a:extLst>
          </p:cNvPr>
          <p:cNvSpPr>
            <a:spLocks noGrp="1"/>
          </p:cNvSpPr>
          <p:nvPr>
            <p:ph type="title"/>
          </p:nvPr>
        </p:nvSpPr>
        <p:spPr/>
        <p:txBody>
          <a:bodyPr/>
          <a:lstStyle/>
          <a:p>
            <a:endParaRPr lang="en-IN"/>
          </a:p>
        </p:txBody>
      </p:sp>
      <p:pic>
        <p:nvPicPr>
          <p:cNvPr id="5" name="Content Placeholder 4" descr="A screenshot of a cell phone&#10;&#10;Description generated with very high confidence">
            <a:extLst>
              <a:ext uri="{FF2B5EF4-FFF2-40B4-BE49-F238E27FC236}">
                <a16:creationId xmlns:a16="http://schemas.microsoft.com/office/drawing/2014/main" id="{D425C973-5B53-44C2-86AC-78A0143F8B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0659" y="1825625"/>
            <a:ext cx="7830681" cy="4351338"/>
          </a:xfrm>
        </p:spPr>
      </p:pic>
    </p:spTree>
    <p:extLst>
      <p:ext uri="{BB962C8B-B14F-4D97-AF65-F5344CB8AC3E}">
        <p14:creationId xmlns:p14="http://schemas.microsoft.com/office/powerpoint/2010/main" val="2414194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79CD-B000-4338-9AA2-CF0D250582D1}"/>
              </a:ext>
            </a:extLst>
          </p:cNvPr>
          <p:cNvSpPr>
            <a:spLocks noGrp="1"/>
          </p:cNvSpPr>
          <p:nvPr>
            <p:ph type="title"/>
          </p:nvPr>
        </p:nvSpPr>
        <p:spPr/>
        <p:txBody>
          <a:bodyPr/>
          <a:lstStyle/>
          <a:p>
            <a:endParaRPr lang="en-IN"/>
          </a:p>
        </p:txBody>
      </p:sp>
      <p:pic>
        <p:nvPicPr>
          <p:cNvPr id="5" name="Content Placeholder 4" descr="A screenshot of a cell phone&#10;&#10;Description generated with very high confidence">
            <a:extLst>
              <a:ext uri="{FF2B5EF4-FFF2-40B4-BE49-F238E27FC236}">
                <a16:creationId xmlns:a16="http://schemas.microsoft.com/office/drawing/2014/main" id="{1C22962B-5298-44C0-978F-B38E6204BB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7805" y="2074848"/>
            <a:ext cx="8696389" cy="3852891"/>
          </a:xfrm>
        </p:spPr>
      </p:pic>
    </p:spTree>
    <p:extLst>
      <p:ext uri="{BB962C8B-B14F-4D97-AF65-F5344CB8AC3E}">
        <p14:creationId xmlns:p14="http://schemas.microsoft.com/office/powerpoint/2010/main" val="3165492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A2BF8C68-35BD-4576-A903-28302117E3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255"/>
          <a:stretch/>
        </p:blipFill>
        <p:spPr>
          <a:xfrm>
            <a:off x="20" y="10"/>
            <a:ext cx="12191980" cy="6857990"/>
          </a:xfrm>
          <a:prstGeom prst="rect">
            <a:avLst/>
          </a:prstGeom>
        </p:spPr>
      </p:pic>
    </p:spTree>
    <p:extLst>
      <p:ext uri="{BB962C8B-B14F-4D97-AF65-F5344CB8AC3E}">
        <p14:creationId xmlns:p14="http://schemas.microsoft.com/office/powerpoint/2010/main" val="2698284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B3F-70AA-4788-A3BF-3E3926D32E16}"/>
              </a:ext>
            </a:extLst>
          </p:cNvPr>
          <p:cNvSpPr>
            <a:spLocks noGrp="1"/>
          </p:cNvSpPr>
          <p:nvPr>
            <p:ph type="title"/>
          </p:nvPr>
        </p:nvSpPr>
        <p:spPr>
          <a:xfrm>
            <a:off x="889315" y="0"/>
            <a:ext cx="10515600" cy="1325563"/>
          </a:xfrm>
        </p:spPr>
        <p:txBody>
          <a:bodyPr>
            <a:normAutofit/>
          </a:bodyPr>
          <a:lstStyle/>
          <a:p>
            <a:pPr algn="ctr"/>
            <a:r>
              <a:rPr lang="en-IN" sz="2400" dirty="0"/>
              <a:t>You can see the folder structure of your project.</a:t>
            </a:r>
            <a:br>
              <a:rPr lang="en-IN" sz="2400" dirty="0"/>
            </a:br>
            <a:r>
              <a:rPr lang="en-IN" sz="2400" dirty="0"/>
              <a:t>My VS Code theme is Dark (Default).</a:t>
            </a:r>
          </a:p>
        </p:txBody>
      </p:sp>
      <p:pic>
        <p:nvPicPr>
          <p:cNvPr id="5" name="Content Placeholder 4" descr="A screenshot of a cell phone&#10;&#10;Description generated with high confidence">
            <a:extLst>
              <a:ext uri="{FF2B5EF4-FFF2-40B4-BE49-F238E27FC236}">
                <a16:creationId xmlns:a16="http://schemas.microsoft.com/office/drawing/2014/main" id="{C2466CF5-BF22-4C45-8051-CCF5568CF5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6994" y="1166802"/>
            <a:ext cx="7303841" cy="5548819"/>
          </a:xfrm>
        </p:spPr>
      </p:pic>
    </p:spTree>
    <p:extLst>
      <p:ext uri="{BB962C8B-B14F-4D97-AF65-F5344CB8AC3E}">
        <p14:creationId xmlns:p14="http://schemas.microsoft.com/office/powerpoint/2010/main" val="2550620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5D6DC-DF97-4F17-8159-94C00A3AC401}"/>
              </a:ext>
            </a:extLst>
          </p:cNvPr>
          <p:cNvSpPr>
            <a:spLocks noGrp="1"/>
          </p:cNvSpPr>
          <p:nvPr>
            <p:ph type="title"/>
          </p:nvPr>
        </p:nvSpPr>
        <p:spPr/>
        <p:txBody>
          <a:bodyPr>
            <a:normAutofit/>
          </a:bodyPr>
          <a:lstStyle/>
          <a:p>
            <a:pPr algn="ctr"/>
            <a:r>
              <a:rPr lang="en-IN" sz="2400" dirty="0"/>
              <a:t>Go to </a:t>
            </a:r>
            <a:r>
              <a:rPr lang="en-IN" sz="2400" dirty="0" err="1"/>
              <a:t>Src</a:t>
            </a:r>
            <a:r>
              <a:rPr lang="en-IN" sz="2400" dirty="0"/>
              <a:t> folder</a:t>
            </a:r>
            <a:r>
              <a:rPr lang="en-IN" sz="2400" dirty="0">
                <a:sym typeface="Wingdings" panose="05000000000000000000" pitchFamily="2" charset="2"/>
              </a:rPr>
              <a:t> Delete </a:t>
            </a:r>
            <a:r>
              <a:rPr lang="en-IN" sz="2400" dirty="0" err="1">
                <a:sym typeface="Wingdings" panose="05000000000000000000" pitchFamily="2" charset="2"/>
              </a:rPr>
              <a:t>logo.svg</a:t>
            </a:r>
            <a:r>
              <a:rPr lang="en-IN" sz="2400" dirty="0">
                <a:sym typeface="Wingdings" panose="05000000000000000000" pitchFamily="2" charset="2"/>
              </a:rPr>
              <a:t> file</a:t>
            </a:r>
            <a:endParaRPr lang="en-IN" sz="2400" dirty="0"/>
          </a:p>
        </p:txBody>
      </p:sp>
      <p:pic>
        <p:nvPicPr>
          <p:cNvPr id="5" name="Content Placeholder 4" descr="A screenshot of a computer screen&#10;&#10;Description generated with very high confidence">
            <a:extLst>
              <a:ext uri="{FF2B5EF4-FFF2-40B4-BE49-F238E27FC236}">
                <a16:creationId xmlns:a16="http://schemas.microsoft.com/office/drawing/2014/main" id="{7222D513-7B0A-4D0D-93CB-D30F39DD8F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6852" y="1253330"/>
            <a:ext cx="6818488" cy="5383207"/>
          </a:xfrm>
        </p:spPr>
      </p:pic>
    </p:spTree>
    <p:extLst>
      <p:ext uri="{BB962C8B-B14F-4D97-AF65-F5344CB8AC3E}">
        <p14:creationId xmlns:p14="http://schemas.microsoft.com/office/powerpoint/2010/main" val="21875697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0B24D-4820-4E6B-BD91-C16616EF68C4}"/>
              </a:ext>
            </a:extLst>
          </p:cNvPr>
          <p:cNvSpPr>
            <a:spLocks noGrp="1"/>
          </p:cNvSpPr>
          <p:nvPr>
            <p:ph type="title"/>
          </p:nvPr>
        </p:nvSpPr>
        <p:spPr>
          <a:xfrm>
            <a:off x="917713" y="69791"/>
            <a:ext cx="10515600" cy="1325563"/>
          </a:xfrm>
        </p:spPr>
        <p:txBody>
          <a:bodyPr>
            <a:normAutofit/>
          </a:bodyPr>
          <a:lstStyle/>
          <a:p>
            <a:pPr algn="ctr"/>
            <a:r>
              <a:rPr lang="en-IN" sz="2400" dirty="0"/>
              <a:t>Also delete the import statement from the App.js file and remove the code within div element within return function.</a:t>
            </a:r>
          </a:p>
        </p:txBody>
      </p:sp>
      <p:pic>
        <p:nvPicPr>
          <p:cNvPr id="5" name="Content Placeholder 4" descr="A screenshot of a cell phone&#10;&#10;Description generated with very high confidence">
            <a:extLst>
              <a:ext uri="{FF2B5EF4-FFF2-40B4-BE49-F238E27FC236}">
                <a16:creationId xmlns:a16="http://schemas.microsoft.com/office/drawing/2014/main" id="{2D6B5A19-1E20-4E85-B56E-924D466A8C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6060" y="1110007"/>
            <a:ext cx="6412159" cy="5626907"/>
          </a:xfrm>
        </p:spPr>
      </p:pic>
    </p:spTree>
    <p:extLst>
      <p:ext uri="{BB962C8B-B14F-4D97-AF65-F5344CB8AC3E}">
        <p14:creationId xmlns:p14="http://schemas.microsoft.com/office/powerpoint/2010/main" val="55303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86FAD-8F63-4CAE-9C06-E03F92671821}"/>
              </a:ext>
            </a:extLst>
          </p:cNvPr>
          <p:cNvSpPr>
            <a:spLocks noGrp="1"/>
          </p:cNvSpPr>
          <p:nvPr>
            <p:ph type="title"/>
          </p:nvPr>
        </p:nvSpPr>
        <p:spPr/>
        <p:txBody>
          <a:bodyPr>
            <a:normAutofit/>
          </a:bodyPr>
          <a:lstStyle/>
          <a:p>
            <a:pPr algn="ctr"/>
            <a:r>
              <a:rPr lang="en-IN" sz="2800" dirty="0"/>
              <a:t>In React, your web page is composed of multiple components.</a:t>
            </a:r>
          </a:p>
        </p:txBody>
      </p:sp>
      <p:pic>
        <p:nvPicPr>
          <p:cNvPr id="5" name="Content Placeholder 4" descr="A picture containing screenshot&#10;&#10;Description generated with high confidence">
            <a:extLst>
              <a:ext uri="{FF2B5EF4-FFF2-40B4-BE49-F238E27FC236}">
                <a16:creationId xmlns:a16="http://schemas.microsoft.com/office/drawing/2014/main" id="{4996C728-0090-4A3C-A1CB-6B7CCDD61B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520" y="1388303"/>
            <a:ext cx="9435834" cy="5104572"/>
          </a:xfrm>
        </p:spPr>
      </p:pic>
    </p:spTree>
    <p:extLst>
      <p:ext uri="{BB962C8B-B14F-4D97-AF65-F5344CB8AC3E}">
        <p14:creationId xmlns:p14="http://schemas.microsoft.com/office/powerpoint/2010/main" val="20821863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BE6D-1D7C-4A54-943F-83D06B9CB48A}"/>
              </a:ext>
            </a:extLst>
          </p:cNvPr>
          <p:cNvSpPr>
            <a:spLocks noGrp="1"/>
          </p:cNvSpPr>
          <p:nvPr>
            <p:ph type="title"/>
          </p:nvPr>
        </p:nvSpPr>
        <p:spPr/>
        <p:txBody>
          <a:bodyPr>
            <a:normAutofit/>
          </a:bodyPr>
          <a:lstStyle/>
          <a:p>
            <a:pPr algn="ctr"/>
            <a:r>
              <a:rPr lang="en-IN" sz="2400" dirty="0"/>
              <a:t>App.js </a:t>
            </a:r>
            <a:r>
              <a:rPr lang="en-IN" sz="2400" dirty="0">
                <a:sym typeface="Wingdings" panose="05000000000000000000" pitchFamily="2" charset="2"/>
              </a:rPr>
              <a:t> Add an &lt;h1&gt;&lt;/h1&gt; element.</a:t>
            </a:r>
            <a:endParaRPr lang="en-IN" sz="2400" dirty="0"/>
          </a:p>
        </p:txBody>
      </p:sp>
      <p:pic>
        <p:nvPicPr>
          <p:cNvPr id="5" name="Content Placeholder 4" descr="A screenshot of a computer screen&#10;&#10;Description generated with very high confidence">
            <a:extLst>
              <a:ext uri="{FF2B5EF4-FFF2-40B4-BE49-F238E27FC236}">
                <a16:creationId xmlns:a16="http://schemas.microsoft.com/office/drawing/2014/main" id="{99954A25-1A2E-4486-97BE-5F2778F567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4748" y="1825625"/>
            <a:ext cx="6622504" cy="4351338"/>
          </a:xfrm>
        </p:spPr>
      </p:pic>
    </p:spTree>
    <p:extLst>
      <p:ext uri="{BB962C8B-B14F-4D97-AF65-F5344CB8AC3E}">
        <p14:creationId xmlns:p14="http://schemas.microsoft.com/office/powerpoint/2010/main" val="2768008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4F212-EDBF-443B-9E80-A4AF856F373C}"/>
              </a:ext>
            </a:extLst>
          </p:cNvPr>
          <p:cNvSpPr>
            <a:spLocks noGrp="1"/>
          </p:cNvSpPr>
          <p:nvPr>
            <p:ph type="title"/>
          </p:nvPr>
        </p:nvSpPr>
        <p:spPr/>
        <p:txBody>
          <a:bodyPr>
            <a:normAutofit/>
          </a:bodyPr>
          <a:lstStyle/>
          <a:p>
            <a:pPr algn="ctr"/>
            <a:r>
              <a:rPr lang="en-IN" sz="2400" dirty="0"/>
              <a:t>If you run the app, it looks like…</a:t>
            </a:r>
          </a:p>
        </p:txBody>
      </p:sp>
      <p:pic>
        <p:nvPicPr>
          <p:cNvPr id="5" name="Content Placeholder 4" descr="A screenshot of a cell phone&#10;&#10;Description generated with very high confidence">
            <a:extLst>
              <a:ext uri="{FF2B5EF4-FFF2-40B4-BE49-F238E27FC236}">
                <a16:creationId xmlns:a16="http://schemas.microsoft.com/office/drawing/2014/main" id="{7A781B99-E6C2-487F-9ECA-22ABE8AE1E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3636" y="1823151"/>
            <a:ext cx="10515600" cy="3118154"/>
          </a:xfrm>
        </p:spPr>
      </p:pic>
    </p:spTree>
    <p:extLst>
      <p:ext uri="{BB962C8B-B14F-4D97-AF65-F5344CB8AC3E}">
        <p14:creationId xmlns:p14="http://schemas.microsoft.com/office/powerpoint/2010/main" val="908819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5DDB-3D5D-4B4E-AE66-49F24EF91B37}"/>
              </a:ext>
            </a:extLst>
          </p:cNvPr>
          <p:cNvSpPr>
            <a:spLocks noGrp="1"/>
          </p:cNvSpPr>
          <p:nvPr>
            <p:ph type="title"/>
          </p:nvPr>
        </p:nvSpPr>
        <p:spPr/>
        <p:txBody>
          <a:bodyPr>
            <a:normAutofit/>
          </a:bodyPr>
          <a:lstStyle/>
          <a:p>
            <a:pPr algn="ctr"/>
            <a:r>
              <a:rPr lang="en-IN" sz="2400" dirty="0"/>
              <a:t>Go to App.css and remove the classes except .App</a:t>
            </a:r>
          </a:p>
        </p:txBody>
      </p:sp>
      <p:pic>
        <p:nvPicPr>
          <p:cNvPr id="5" name="Content Placeholder 4" descr="A screen shot of a computer&#10;&#10;Description generated with very high confidence">
            <a:extLst>
              <a:ext uri="{FF2B5EF4-FFF2-40B4-BE49-F238E27FC236}">
                <a16:creationId xmlns:a16="http://schemas.microsoft.com/office/drawing/2014/main" id="{9838DCB3-41C4-493A-88A7-2C2D1D4F33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2877" y="1825625"/>
            <a:ext cx="4706245" cy="4351338"/>
          </a:xfrm>
        </p:spPr>
      </p:pic>
    </p:spTree>
    <p:extLst>
      <p:ext uri="{BB962C8B-B14F-4D97-AF65-F5344CB8AC3E}">
        <p14:creationId xmlns:p14="http://schemas.microsoft.com/office/powerpoint/2010/main" val="730150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6603-57CD-426E-8242-7D527355122A}"/>
              </a:ext>
            </a:extLst>
          </p:cNvPr>
          <p:cNvSpPr>
            <a:spLocks noGrp="1"/>
          </p:cNvSpPr>
          <p:nvPr>
            <p:ph type="title"/>
          </p:nvPr>
        </p:nvSpPr>
        <p:spPr/>
        <p:txBody>
          <a:bodyPr>
            <a:normAutofit/>
          </a:bodyPr>
          <a:lstStyle/>
          <a:p>
            <a:r>
              <a:rPr lang="en-IN" sz="2400" dirty="0"/>
              <a:t>Open App.js file. Comment the shown code and use </a:t>
            </a:r>
            <a:r>
              <a:rPr lang="en-IN" sz="2400" dirty="0" err="1"/>
              <a:t>React.createElement</a:t>
            </a:r>
            <a:r>
              <a:rPr lang="en-IN" sz="2400" dirty="0"/>
              <a:t>() as shown below</a:t>
            </a:r>
          </a:p>
        </p:txBody>
      </p:sp>
      <p:pic>
        <p:nvPicPr>
          <p:cNvPr id="5" name="Content Placeholder 4" descr="A screenshot of a cell phone&#10;&#10;Description generated with very high confidence">
            <a:extLst>
              <a:ext uri="{FF2B5EF4-FFF2-40B4-BE49-F238E27FC236}">
                <a16:creationId xmlns:a16="http://schemas.microsoft.com/office/drawing/2014/main" id="{FFEA6348-0C80-410E-B2EA-19791FBFE6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7368" y="1825625"/>
            <a:ext cx="7597263" cy="4351338"/>
          </a:xfrm>
        </p:spPr>
      </p:pic>
    </p:spTree>
    <p:extLst>
      <p:ext uri="{BB962C8B-B14F-4D97-AF65-F5344CB8AC3E}">
        <p14:creationId xmlns:p14="http://schemas.microsoft.com/office/powerpoint/2010/main" val="3574646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74965-7EF9-4418-A95F-618043854D1E}"/>
              </a:ext>
            </a:extLst>
          </p:cNvPr>
          <p:cNvSpPr>
            <a:spLocks noGrp="1"/>
          </p:cNvSpPr>
          <p:nvPr>
            <p:ph type="title"/>
          </p:nvPr>
        </p:nvSpPr>
        <p:spPr/>
        <p:txBody>
          <a:bodyPr/>
          <a:lstStyle/>
          <a:p>
            <a:r>
              <a:rPr lang="en-IN" sz="2400" dirty="0"/>
              <a:t>Check the output. You can see the code will add two html elements.</a:t>
            </a:r>
            <a:r>
              <a:rPr lang="en-IN" dirty="0"/>
              <a:t> It is not applying h1 effect.</a:t>
            </a:r>
          </a:p>
        </p:txBody>
      </p:sp>
      <p:pic>
        <p:nvPicPr>
          <p:cNvPr id="5" name="Content Placeholder 4" descr="A screenshot of a cell phone&#10;&#10;Description generated with high confidence">
            <a:extLst>
              <a:ext uri="{FF2B5EF4-FFF2-40B4-BE49-F238E27FC236}">
                <a16:creationId xmlns:a16="http://schemas.microsoft.com/office/drawing/2014/main" id="{432972E4-6074-4DAF-9A85-0852AB6808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5998" y="2272494"/>
            <a:ext cx="7220003" cy="3457600"/>
          </a:xfrm>
        </p:spPr>
      </p:pic>
    </p:spTree>
    <p:extLst>
      <p:ext uri="{BB962C8B-B14F-4D97-AF65-F5344CB8AC3E}">
        <p14:creationId xmlns:p14="http://schemas.microsoft.com/office/powerpoint/2010/main" val="33539610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32147-EEE7-4C8E-AA6C-B1CF04005778}"/>
              </a:ext>
            </a:extLst>
          </p:cNvPr>
          <p:cNvSpPr>
            <a:spLocks noGrp="1"/>
          </p:cNvSpPr>
          <p:nvPr>
            <p:ph type="title"/>
          </p:nvPr>
        </p:nvSpPr>
        <p:spPr/>
        <p:txBody>
          <a:bodyPr/>
          <a:lstStyle/>
          <a:p>
            <a:r>
              <a:rPr lang="en-IN" dirty="0"/>
              <a:t>Now, modify the code block as shown below…</a:t>
            </a:r>
          </a:p>
        </p:txBody>
      </p:sp>
      <p:pic>
        <p:nvPicPr>
          <p:cNvPr id="5" name="Content Placeholder 4" descr="A screenshot of a computer&#10;&#10;Description generated with very high confidence">
            <a:extLst>
              <a:ext uri="{FF2B5EF4-FFF2-40B4-BE49-F238E27FC236}">
                <a16:creationId xmlns:a16="http://schemas.microsoft.com/office/drawing/2014/main" id="{8960C958-04DE-46B4-84EE-05D8A7A59D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2033" y="1825625"/>
            <a:ext cx="7027933" cy="4351338"/>
          </a:xfrm>
        </p:spPr>
      </p:pic>
    </p:spTree>
    <p:extLst>
      <p:ext uri="{BB962C8B-B14F-4D97-AF65-F5344CB8AC3E}">
        <p14:creationId xmlns:p14="http://schemas.microsoft.com/office/powerpoint/2010/main" val="25865474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53694-CFD0-42EE-AC2F-841289564A73}"/>
              </a:ext>
            </a:extLst>
          </p:cNvPr>
          <p:cNvSpPr>
            <a:spLocks noGrp="1"/>
          </p:cNvSpPr>
          <p:nvPr>
            <p:ph type="title"/>
          </p:nvPr>
        </p:nvSpPr>
        <p:spPr/>
        <p:txBody>
          <a:bodyPr>
            <a:normAutofit/>
          </a:bodyPr>
          <a:lstStyle/>
          <a:p>
            <a:pPr algn="ctr"/>
            <a:r>
              <a:rPr lang="en-IN" sz="2400" dirty="0"/>
              <a:t>You can see now the h1 effect but still </a:t>
            </a:r>
            <a:r>
              <a:rPr lang="en-IN" sz="2400" dirty="0" err="1"/>
              <a:t>css</a:t>
            </a:r>
            <a:r>
              <a:rPr lang="en-IN" sz="2400" dirty="0"/>
              <a:t> class is not applied…</a:t>
            </a:r>
          </a:p>
        </p:txBody>
      </p:sp>
      <p:pic>
        <p:nvPicPr>
          <p:cNvPr id="5" name="Content Placeholder 4" descr="A screenshot of a social media post&#10;&#10;Description generated with very high confidence">
            <a:extLst>
              <a:ext uri="{FF2B5EF4-FFF2-40B4-BE49-F238E27FC236}">
                <a16:creationId xmlns:a16="http://schemas.microsoft.com/office/drawing/2014/main" id="{9220BEF1-A2B3-4726-B054-17A69E8A2C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6487" y="1984360"/>
            <a:ext cx="7039026" cy="4033867"/>
          </a:xfrm>
        </p:spPr>
      </p:pic>
    </p:spTree>
    <p:extLst>
      <p:ext uri="{BB962C8B-B14F-4D97-AF65-F5344CB8AC3E}">
        <p14:creationId xmlns:p14="http://schemas.microsoft.com/office/powerpoint/2010/main" val="27708734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7B98F-CB92-4CA4-B840-E0C3C63DC8E4}"/>
              </a:ext>
            </a:extLst>
          </p:cNvPr>
          <p:cNvSpPr>
            <a:spLocks noGrp="1"/>
          </p:cNvSpPr>
          <p:nvPr>
            <p:ph type="title"/>
          </p:nvPr>
        </p:nvSpPr>
        <p:spPr/>
        <p:txBody>
          <a:bodyPr>
            <a:normAutofit/>
          </a:bodyPr>
          <a:lstStyle/>
          <a:p>
            <a:pPr algn="ctr"/>
            <a:r>
              <a:rPr lang="en-IN" sz="2000" dirty="0"/>
              <a:t>Modify the code block and add </a:t>
            </a:r>
            <a:r>
              <a:rPr lang="en-IN" sz="2000" dirty="0" err="1"/>
              <a:t>className</a:t>
            </a:r>
            <a:r>
              <a:rPr lang="en-IN" sz="2000" dirty="0"/>
              <a:t>:’App’</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9E3275E9-B061-4FE4-879E-221FD07CBC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3672" y="1825625"/>
            <a:ext cx="7284655" cy="4351338"/>
          </a:xfrm>
        </p:spPr>
      </p:pic>
    </p:spTree>
    <p:extLst>
      <p:ext uri="{BB962C8B-B14F-4D97-AF65-F5344CB8AC3E}">
        <p14:creationId xmlns:p14="http://schemas.microsoft.com/office/powerpoint/2010/main" val="42751762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FF97F-04B0-4817-B435-9861A7A47DA4}"/>
              </a:ext>
            </a:extLst>
          </p:cNvPr>
          <p:cNvSpPr>
            <a:spLocks noGrp="1"/>
          </p:cNvSpPr>
          <p:nvPr>
            <p:ph type="title"/>
          </p:nvPr>
        </p:nvSpPr>
        <p:spPr/>
        <p:txBody>
          <a:bodyPr/>
          <a:lstStyle/>
          <a:p>
            <a:r>
              <a:rPr lang="en-IN" dirty="0"/>
              <a:t>And you can see it is working now…</a:t>
            </a:r>
          </a:p>
        </p:txBody>
      </p:sp>
      <p:pic>
        <p:nvPicPr>
          <p:cNvPr id="5" name="Content Placeholder 4" descr="A screenshot of a cell phone&#10;&#10;Description generated with very high confidence">
            <a:extLst>
              <a:ext uri="{FF2B5EF4-FFF2-40B4-BE49-F238E27FC236}">
                <a16:creationId xmlns:a16="http://schemas.microsoft.com/office/drawing/2014/main" id="{ADAA791A-D781-4953-824F-6A8E862869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26838"/>
            <a:ext cx="10515600" cy="3148912"/>
          </a:xfrm>
        </p:spPr>
      </p:pic>
    </p:spTree>
    <p:extLst>
      <p:ext uri="{BB962C8B-B14F-4D97-AF65-F5344CB8AC3E}">
        <p14:creationId xmlns:p14="http://schemas.microsoft.com/office/powerpoint/2010/main" val="3820521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9F2E-B31F-42B6-B80F-8BE4BFC4BA25}"/>
              </a:ext>
            </a:extLst>
          </p:cNvPr>
          <p:cNvSpPr>
            <a:spLocks noGrp="1"/>
          </p:cNvSpPr>
          <p:nvPr>
            <p:ph type="title"/>
          </p:nvPr>
        </p:nvSpPr>
        <p:spPr/>
        <p:txBody>
          <a:bodyPr/>
          <a:lstStyle/>
          <a:p>
            <a:r>
              <a:rPr lang="en-IN" dirty="0"/>
              <a:t>You can undo the changes…</a:t>
            </a:r>
          </a:p>
        </p:txBody>
      </p:sp>
      <p:pic>
        <p:nvPicPr>
          <p:cNvPr id="5" name="Content Placeholder 4" descr="A screenshot of a computer&#10;&#10;Description generated with very high confidence">
            <a:extLst>
              <a:ext uri="{FF2B5EF4-FFF2-40B4-BE49-F238E27FC236}">
                <a16:creationId xmlns:a16="http://schemas.microsoft.com/office/drawing/2014/main" id="{CECF97AA-56E4-4E60-881A-D03B429EF8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6056" y="1825625"/>
            <a:ext cx="7539888" cy="4351338"/>
          </a:xfrm>
        </p:spPr>
      </p:pic>
    </p:spTree>
    <p:extLst>
      <p:ext uri="{BB962C8B-B14F-4D97-AF65-F5344CB8AC3E}">
        <p14:creationId xmlns:p14="http://schemas.microsoft.com/office/powerpoint/2010/main" val="3738370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0E49DF23-F17D-41CE-8C04-8D55086324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5479" y="826033"/>
            <a:ext cx="9684594" cy="5103368"/>
          </a:xfrm>
        </p:spPr>
      </p:pic>
    </p:spTree>
    <p:extLst>
      <p:ext uri="{BB962C8B-B14F-4D97-AF65-F5344CB8AC3E}">
        <p14:creationId xmlns:p14="http://schemas.microsoft.com/office/powerpoint/2010/main" val="19389142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20CDE-8873-4FE6-85A3-542DE95D757E}"/>
              </a:ext>
            </a:extLst>
          </p:cNvPr>
          <p:cNvSpPr>
            <a:spLocks noGrp="1"/>
          </p:cNvSpPr>
          <p:nvPr>
            <p:ph type="title"/>
          </p:nvPr>
        </p:nvSpPr>
        <p:spPr/>
        <p:txBody>
          <a:bodyPr>
            <a:normAutofit/>
          </a:bodyPr>
          <a:lstStyle/>
          <a:p>
            <a:pPr algn="ctr"/>
            <a:r>
              <a:rPr lang="en-IN" sz="2400" dirty="0"/>
              <a:t>Right click on </a:t>
            </a:r>
            <a:r>
              <a:rPr lang="en-IN" sz="2400" dirty="0" err="1"/>
              <a:t>Src</a:t>
            </a:r>
            <a:r>
              <a:rPr lang="en-IN" sz="2400" dirty="0"/>
              <a:t> folder</a:t>
            </a:r>
            <a:r>
              <a:rPr lang="en-IN" sz="2400" dirty="0">
                <a:sym typeface="Wingdings" panose="05000000000000000000" pitchFamily="2" charset="2"/>
              </a:rPr>
              <a:t> Add New Folder called Person. Within Person folder create new file Person.js</a:t>
            </a:r>
            <a:endParaRPr lang="en-IN" sz="2400" dirty="0"/>
          </a:p>
        </p:txBody>
      </p:sp>
      <p:pic>
        <p:nvPicPr>
          <p:cNvPr id="9" name="Content Placeholder 8" descr="A screenshot of a cell phone&#10;&#10;Description generated with very high confidence">
            <a:extLst>
              <a:ext uri="{FF2B5EF4-FFF2-40B4-BE49-F238E27FC236}">
                <a16:creationId xmlns:a16="http://schemas.microsoft.com/office/drawing/2014/main" id="{67002599-7334-4A5C-955A-451AB2A2F4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9116" y="1825625"/>
            <a:ext cx="4773767" cy="4351338"/>
          </a:xfrm>
        </p:spPr>
      </p:pic>
    </p:spTree>
    <p:extLst>
      <p:ext uri="{BB962C8B-B14F-4D97-AF65-F5344CB8AC3E}">
        <p14:creationId xmlns:p14="http://schemas.microsoft.com/office/powerpoint/2010/main" val="8465470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C706B052-8598-4798-9FE6-9A0A804B8A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0147" y="1156432"/>
            <a:ext cx="9751706" cy="5644773"/>
          </a:xfrm>
        </p:spPr>
      </p:pic>
      <p:sp>
        <p:nvSpPr>
          <p:cNvPr id="6" name="TextBox 5">
            <a:extLst>
              <a:ext uri="{FF2B5EF4-FFF2-40B4-BE49-F238E27FC236}">
                <a16:creationId xmlns:a16="http://schemas.microsoft.com/office/drawing/2014/main" id="{A912535D-C27C-4EE0-BF74-1AB01CF4497B}"/>
              </a:ext>
            </a:extLst>
          </p:cNvPr>
          <p:cNvSpPr txBox="1"/>
          <p:nvPr/>
        </p:nvSpPr>
        <p:spPr>
          <a:xfrm>
            <a:off x="1062067" y="56795"/>
            <a:ext cx="10620671" cy="923330"/>
          </a:xfrm>
          <a:prstGeom prst="rect">
            <a:avLst/>
          </a:prstGeom>
          <a:noFill/>
        </p:spPr>
        <p:txBody>
          <a:bodyPr wrap="square" rtlCol="0">
            <a:spAutoFit/>
          </a:bodyPr>
          <a:lstStyle/>
          <a:p>
            <a:r>
              <a:rPr lang="en-IN" dirty="0"/>
              <a:t>Prepare Person.js file as shown here….</a:t>
            </a:r>
          </a:p>
          <a:p>
            <a:r>
              <a:rPr lang="en-IN" dirty="0"/>
              <a:t>Here, to create a component we have used Functional approach and not the Class approach so this is called a Functional component.</a:t>
            </a:r>
          </a:p>
        </p:txBody>
      </p:sp>
    </p:spTree>
    <p:extLst>
      <p:ext uri="{BB962C8B-B14F-4D97-AF65-F5344CB8AC3E}">
        <p14:creationId xmlns:p14="http://schemas.microsoft.com/office/powerpoint/2010/main" val="15558044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4771D-5FE2-4A75-809D-48C027A285C0}"/>
              </a:ext>
            </a:extLst>
          </p:cNvPr>
          <p:cNvSpPr>
            <a:spLocks noGrp="1"/>
          </p:cNvSpPr>
          <p:nvPr>
            <p:ph type="title"/>
          </p:nvPr>
        </p:nvSpPr>
        <p:spPr/>
        <p:txBody>
          <a:bodyPr>
            <a:normAutofit/>
          </a:bodyPr>
          <a:lstStyle/>
          <a:p>
            <a:pPr algn="ctr"/>
            <a:r>
              <a:rPr lang="en-IN" sz="2400" dirty="0"/>
              <a:t>Open App.js and import Person component.</a:t>
            </a:r>
          </a:p>
        </p:txBody>
      </p:sp>
      <p:pic>
        <p:nvPicPr>
          <p:cNvPr id="5" name="Content Placeholder 4" descr="A screenshot of a computer&#10;&#10;Description generated with very high confidence">
            <a:extLst>
              <a:ext uri="{FF2B5EF4-FFF2-40B4-BE49-F238E27FC236}">
                <a16:creationId xmlns:a16="http://schemas.microsoft.com/office/drawing/2014/main" id="{A3A45349-3B0A-45CF-8B3A-75549DE745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1761" y="1479175"/>
            <a:ext cx="7796888" cy="5118930"/>
          </a:xfrm>
        </p:spPr>
      </p:pic>
    </p:spTree>
    <p:extLst>
      <p:ext uri="{BB962C8B-B14F-4D97-AF65-F5344CB8AC3E}">
        <p14:creationId xmlns:p14="http://schemas.microsoft.com/office/powerpoint/2010/main" val="16361098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6ACFD-72D7-45AE-B29F-FED823F89B9A}"/>
              </a:ext>
            </a:extLst>
          </p:cNvPr>
          <p:cNvSpPr>
            <a:spLocks noGrp="1"/>
          </p:cNvSpPr>
          <p:nvPr>
            <p:ph type="title"/>
          </p:nvPr>
        </p:nvSpPr>
        <p:spPr/>
        <p:txBody>
          <a:bodyPr/>
          <a:lstStyle/>
          <a:p>
            <a:endParaRPr lang="en-IN"/>
          </a:p>
        </p:txBody>
      </p:sp>
      <p:pic>
        <p:nvPicPr>
          <p:cNvPr id="5" name="Content Placeholder 4" descr="A screenshot of a social media post&#10;&#10;Description generated with very high confidence">
            <a:extLst>
              <a:ext uri="{FF2B5EF4-FFF2-40B4-BE49-F238E27FC236}">
                <a16:creationId xmlns:a16="http://schemas.microsoft.com/office/drawing/2014/main" id="{CAD0E2D9-CFFC-4B4A-8A95-A2853F1BF2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2223" y="1825625"/>
            <a:ext cx="7247554" cy="4351338"/>
          </a:xfrm>
        </p:spPr>
      </p:pic>
    </p:spTree>
    <p:extLst>
      <p:ext uri="{BB962C8B-B14F-4D97-AF65-F5344CB8AC3E}">
        <p14:creationId xmlns:p14="http://schemas.microsoft.com/office/powerpoint/2010/main" val="215469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DCAF-3BF8-4805-B560-A2FB1B1D8C58}"/>
              </a:ext>
            </a:extLst>
          </p:cNvPr>
          <p:cNvSpPr>
            <a:spLocks noGrp="1"/>
          </p:cNvSpPr>
          <p:nvPr>
            <p:ph type="title"/>
          </p:nvPr>
        </p:nvSpPr>
        <p:spPr/>
        <p:txBody>
          <a:bodyPr>
            <a:normAutofit/>
          </a:bodyPr>
          <a:lstStyle/>
          <a:p>
            <a:pPr algn="ctr"/>
            <a:r>
              <a:rPr lang="en-IN" sz="2400" dirty="0"/>
              <a:t>Open Person.js file and modify as shown below…</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00712C79-AC5E-4AA1-91E9-155BA63BAF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9322" y="1825625"/>
            <a:ext cx="9733356" cy="4351338"/>
          </a:xfrm>
        </p:spPr>
      </p:pic>
    </p:spTree>
    <p:extLst>
      <p:ext uri="{BB962C8B-B14F-4D97-AF65-F5344CB8AC3E}">
        <p14:creationId xmlns:p14="http://schemas.microsoft.com/office/powerpoint/2010/main" val="17398500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8ECF8-446C-49B0-BC68-A66A69DD1554}"/>
              </a:ext>
            </a:extLst>
          </p:cNvPr>
          <p:cNvSpPr>
            <a:spLocks noGrp="1"/>
          </p:cNvSpPr>
          <p:nvPr>
            <p:ph type="title"/>
          </p:nvPr>
        </p:nvSpPr>
        <p:spPr/>
        <p:txBody>
          <a:bodyPr>
            <a:normAutofit/>
          </a:bodyPr>
          <a:lstStyle/>
          <a:p>
            <a:pPr algn="ctr"/>
            <a:r>
              <a:rPr lang="en-IN" sz="2400" dirty="0"/>
              <a:t>You can see still it is treated as a normal statement</a:t>
            </a:r>
          </a:p>
        </p:txBody>
      </p:sp>
      <p:pic>
        <p:nvPicPr>
          <p:cNvPr id="5" name="Content Placeholder 4" descr="A screenshot of a cell phone&#10;&#10;Description generated with very high confidence">
            <a:extLst>
              <a:ext uri="{FF2B5EF4-FFF2-40B4-BE49-F238E27FC236}">
                <a16:creationId xmlns:a16="http://schemas.microsoft.com/office/drawing/2014/main" id="{30D0264B-45BD-42B8-8241-80EE97648B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6768" y="1898656"/>
            <a:ext cx="7958464" cy="3326487"/>
          </a:xfrm>
        </p:spPr>
      </p:pic>
    </p:spTree>
    <p:extLst>
      <p:ext uri="{BB962C8B-B14F-4D97-AF65-F5344CB8AC3E}">
        <p14:creationId xmlns:p14="http://schemas.microsoft.com/office/powerpoint/2010/main" val="411383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38871-E498-48A9-84D3-BE3A9820C857}"/>
              </a:ext>
            </a:extLst>
          </p:cNvPr>
          <p:cNvSpPr>
            <a:spLocks noGrp="1"/>
          </p:cNvSpPr>
          <p:nvPr>
            <p:ph type="title"/>
          </p:nvPr>
        </p:nvSpPr>
        <p:spPr/>
        <p:txBody>
          <a:bodyPr>
            <a:normAutofit/>
          </a:bodyPr>
          <a:lstStyle/>
          <a:p>
            <a:pPr algn="ctr"/>
            <a:r>
              <a:rPr lang="en-IN" sz="2400" dirty="0"/>
              <a:t>Wrap it with a {} braces and check the output.</a:t>
            </a:r>
            <a:br>
              <a:rPr lang="en-IN" sz="2400" dirty="0"/>
            </a:br>
            <a:r>
              <a:rPr lang="en-IN" sz="2400" dirty="0"/>
              <a:t>To output something dynamic we have to wrap them with {} braces.</a:t>
            </a:r>
          </a:p>
        </p:txBody>
      </p:sp>
      <p:pic>
        <p:nvPicPr>
          <p:cNvPr id="5" name="Content Placeholder 4" descr="A screenshot of a computer&#10;&#10;Description generated with very high confidence">
            <a:extLst>
              <a:ext uri="{FF2B5EF4-FFF2-40B4-BE49-F238E27FC236}">
                <a16:creationId xmlns:a16="http://schemas.microsoft.com/office/drawing/2014/main" id="{4C7D7325-DA4A-42A3-AB30-4F35FBA6BF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6856" y="2139143"/>
            <a:ext cx="8658288" cy="3724302"/>
          </a:xfrm>
        </p:spPr>
      </p:pic>
    </p:spTree>
    <p:extLst>
      <p:ext uri="{BB962C8B-B14F-4D97-AF65-F5344CB8AC3E}">
        <p14:creationId xmlns:p14="http://schemas.microsoft.com/office/powerpoint/2010/main" val="646592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D3D6-AA08-454F-99E8-A3DB147C84D4}"/>
              </a:ext>
            </a:extLst>
          </p:cNvPr>
          <p:cNvSpPr>
            <a:spLocks noGrp="1"/>
          </p:cNvSpPr>
          <p:nvPr>
            <p:ph type="title"/>
          </p:nvPr>
        </p:nvSpPr>
        <p:spPr/>
        <p:txBody>
          <a:bodyPr>
            <a:normAutofit/>
          </a:bodyPr>
          <a:lstStyle/>
          <a:p>
            <a:pPr algn="ctr"/>
            <a:r>
              <a:rPr lang="en-IN" sz="2400" dirty="0"/>
              <a:t>Some random number is generated.</a:t>
            </a:r>
          </a:p>
        </p:txBody>
      </p:sp>
      <p:pic>
        <p:nvPicPr>
          <p:cNvPr id="5" name="Content Placeholder 4" descr="A screenshot of a cell phone&#10;&#10;Description generated with very high confidence">
            <a:extLst>
              <a:ext uri="{FF2B5EF4-FFF2-40B4-BE49-F238E27FC236}">
                <a16:creationId xmlns:a16="http://schemas.microsoft.com/office/drawing/2014/main" id="{07CC0501-EF2E-4B1B-9E2D-BFE5C745FB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3222" y="2422513"/>
            <a:ext cx="6005556" cy="3157561"/>
          </a:xfrm>
        </p:spPr>
      </p:pic>
    </p:spTree>
    <p:extLst>
      <p:ext uri="{BB962C8B-B14F-4D97-AF65-F5344CB8AC3E}">
        <p14:creationId xmlns:p14="http://schemas.microsoft.com/office/powerpoint/2010/main" val="20943416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70FD-7B7C-4035-8082-E8220D004F97}"/>
              </a:ext>
            </a:extLst>
          </p:cNvPr>
          <p:cNvSpPr>
            <a:spLocks noGrp="1"/>
          </p:cNvSpPr>
          <p:nvPr>
            <p:ph type="title"/>
          </p:nvPr>
        </p:nvSpPr>
        <p:spPr/>
        <p:txBody>
          <a:bodyPr/>
          <a:lstStyle/>
          <a:p>
            <a:r>
              <a:rPr lang="en-IN" dirty="0"/>
              <a:t>We add the component one more time</a:t>
            </a:r>
          </a:p>
        </p:txBody>
      </p:sp>
      <p:pic>
        <p:nvPicPr>
          <p:cNvPr id="5" name="Content Placeholder 4" descr="A screenshot of a computer&#10;&#10;Description generated with very high confidence">
            <a:extLst>
              <a:ext uri="{FF2B5EF4-FFF2-40B4-BE49-F238E27FC236}">
                <a16:creationId xmlns:a16="http://schemas.microsoft.com/office/drawing/2014/main" id="{F890E682-E120-4B17-84AA-BC52150547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4175" y="1825625"/>
            <a:ext cx="6803650" cy="4351338"/>
          </a:xfrm>
        </p:spPr>
      </p:pic>
    </p:spTree>
    <p:extLst>
      <p:ext uri="{BB962C8B-B14F-4D97-AF65-F5344CB8AC3E}">
        <p14:creationId xmlns:p14="http://schemas.microsoft.com/office/powerpoint/2010/main" val="41578589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0698-AE00-49B5-9A9F-CFCB610CD8BE}"/>
              </a:ext>
            </a:extLst>
          </p:cNvPr>
          <p:cNvSpPr>
            <a:spLocks noGrp="1"/>
          </p:cNvSpPr>
          <p:nvPr>
            <p:ph type="title"/>
          </p:nvPr>
        </p:nvSpPr>
        <p:spPr/>
        <p:txBody>
          <a:bodyPr/>
          <a:lstStyle/>
          <a:p>
            <a:endParaRPr lang="en-IN"/>
          </a:p>
        </p:txBody>
      </p:sp>
      <p:pic>
        <p:nvPicPr>
          <p:cNvPr id="5" name="Content Placeholder 4" descr="A screenshot of a cell phone&#10;&#10;Description generated with very high confidence">
            <a:extLst>
              <a:ext uri="{FF2B5EF4-FFF2-40B4-BE49-F238E27FC236}">
                <a16:creationId xmlns:a16="http://schemas.microsoft.com/office/drawing/2014/main" id="{BB0ADF8B-36EC-41DD-9760-E216D18CEA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2265" y="2408226"/>
            <a:ext cx="6067469" cy="3186136"/>
          </a:xfrm>
        </p:spPr>
      </p:pic>
    </p:spTree>
    <p:extLst>
      <p:ext uri="{BB962C8B-B14F-4D97-AF65-F5344CB8AC3E}">
        <p14:creationId xmlns:p14="http://schemas.microsoft.com/office/powerpoint/2010/main" val="863536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EB8B-8D12-4F1F-B5F3-5A460BBDAA1F}"/>
              </a:ext>
            </a:extLst>
          </p:cNvPr>
          <p:cNvSpPr>
            <a:spLocks noGrp="1"/>
          </p:cNvSpPr>
          <p:nvPr>
            <p:ph type="title"/>
          </p:nvPr>
        </p:nvSpPr>
        <p:spPr/>
        <p:txBody>
          <a:bodyPr>
            <a:normAutofit/>
          </a:bodyPr>
          <a:lstStyle/>
          <a:p>
            <a:pPr algn="ctr"/>
            <a:r>
              <a:rPr lang="en-IN" sz="2400" dirty="0"/>
              <a:t>https://reactjs.org/</a:t>
            </a:r>
          </a:p>
        </p:txBody>
      </p:sp>
      <p:pic>
        <p:nvPicPr>
          <p:cNvPr id="5" name="Content Placeholder 4" descr="A screenshot of a cell phone&#10;&#10;Description generated with very high confidence">
            <a:extLst>
              <a:ext uri="{FF2B5EF4-FFF2-40B4-BE49-F238E27FC236}">
                <a16:creationId xmlns:a16="http://schemas.microsoft.com/office/drawing/2014/main" id="{6E5EE13C-8B90-47E8-8432-6D9A19E5D8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0282" y="1825625"/>
            <a:ext cx="7511435" cy="4351338"/>
          </a:xfrm>
        </p:spPr>
      </p:pic>
    </p:spTree>
    <p:extLst>
      <p:ext uri="{BB962C8B-B14F-4D97-AF65-F5344CB8AC3E}">
        <p14:creationId xmlns:p14="http://schemas.microsoft.com/office/powerpoint/2010/main" val="25124063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55E7-B21D-4E8B-BAEB-C093FE8A9F43}"/>
              </a:ext>
            </a:extLst>
          </p:cNvPr>
          <p:cNvSpPr>
            <a:spLocks noGrp="1"/>
          </p:cNvSpPr>
          <p:nvPr>
            <p:ph type="title"/>
          </p:nvPr>
        </p:nvSpPr>
        <p:spPr/>
        <p:txBody>
          <a:bodyPr/>
          <a:lstStyle/>
          <a:p>
            <a:r>
              <a:rPr lang="en-IN" dirty="0"/>
              <a:t>Working with Props</a:t>
            </a:r>
          </a:p>
        </p:txBody>
      </p:sp>
      <p:sp>
        <p:nvSpPr>
          <p:cNvPr id="3" name="Content Placeholder 2">
            <a:extLst>
              <a:ext uri="{FF2B5EF4-FFF2-40B4-BE49-F238E27FC236}">
                <a16:creationId xmlns:a16="http://schemas.microsoft.com/office/drawing/2014/main" id="{7956A802-4CFB-4A43-A67D-0704F3394B20}"/>
              </a:ext>
            </a:extLst>
          </p:cNvPr>
          <p:cNvSpPr>
            <a:spLocks noGrp="1"/>
          </p:cNvSpPr>
          <p:nvPr>
            <p:ph idx="1"/>
          </p:nvPr>
        </p:nvSpPr>
        <p:spPr/>
        <p:txBody>
          <a:bodyPr/>
          <a:lstStyle/>
          <a:p>
            <a:r>
              <a:rPr lang="en-IN" dirty="0"/>
              <a:t>Normal HTML elements are having attributes.</a:t>
            </a:r>
          </a:p>
          <a:p>
            <a:r>
              <a:rPr lang="en-IN" dirty="0"/>
              <a:t>React components are having properties. Properties means attributes you add to your components. We can give any name to these attributes but in React we prefer a term called props.</a:t>
            </a:r>
          </a:p>
          <a:p>
            <a:r>
              <a:rPr lang="en-IN" dirty="0"/>
              <a:t>Props give us access to all the attributes we pass to our own components.</a:t>
            </a:r>
          </a:p>
        </p:txBody>
      </p:sp>
    </p:spTree>
    <p:extLst>
      <p:ext uri="{BB962C8B-B14F-4D97-AF65-F5344CB8AC3E}">
        <p14:creationId xmlns:p14="http://schemas.microsoft.com/office/powerpoint/2010/main" val="10770744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2D971-14FF-4B1E-9BEF-332FED0B5EDB}"/>
              </a:ext>
            </a:extLst>
          </p:cNvPr>
          <p:cNvSpPr>
            <a:spLocks noGrp="1"/>
          </p:cNvSpPr>
          <p:nvPr>
            <p:ph type="title"/>
          </p:nvPr>
        </p:nvSpPr>
        <p:spPr/>
        <p:txBody>
          <a:bodyPr>
            <a:normAutofit/>
          </a:bodyPr>
          <a:lstStyle/>
          <a:p>
            <a:pPr algn="ctr"/>
            <a:r>
              <a:rPr lang="en-IN" sz="2400" dirty="0"/>
              <a:t>Modify Person.js as shown here…</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13378EFA-790A-45BE-833E-0961C8F64A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8333" y="1996267"/>
            <a:ext cx="7915333" cy="4010054"/>
          </a:xfrm>
        </p:spPr>
      </p:pic>
    </p:spTree>
    <p:extLst>
      <p:ext uri="{BB962C8B-B14F-4D97-AF65-F5344CB8AC3E}">
        <p14:creationId xmlns:p14="http://schemas.microsoft.com/office/powerpoint/2010/main" val="23470415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3F64C-AC60-4BA9-A413-77E366424966}"/>
              </a:ext>
            </a:extLst>
          </p:cNvPr>
          <p:cNvSpPr>
            <a:spLocks noGrp="1"/>
          </p:cNvSpPr>
          <p:nvPr>
            <p:ph type="title"/>
          </p:nvPr>
        </p:nvSpPr>
        <p:spPr/>
        <p:txBody>
          <a:bodyPr/>
          <a:lstStyle/>
          <a:p>
            <a:r>
              <a:rPr lang="en-IN" dirty="0"/>
              <a:t>Now, open App.js file and modify your Person component import as shown below…</a:t>
            </a:r>
          </a:p>
        </p:txBody>
      </p:sp>
      <p:pic>
        <p:nvPicPr>
          <p:cNvPr id="5" name="Content Placeholder 4" descr="A screenshot of a computer&#10;&#10;Description generated with very high confidence">
            <a:extLst>
              <a:ext uri="{FF2B5EF4-FFF2-40B4-BE49-F238E27FC236}">
                <a16:creationId xmlns:a16="http://schemas.microsoft.com/office/drawing/2014/main" id="{C2945EFE-7938-46AD-8528-39E0BC988B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6292" y="1825625"/>
            <a:ext cx="6179415" cy="4351338"/>
          </a:xfrm>
        </p:spPr>
      </p:pic>
    </p:spTree>
    <p:extLst>
      <p:ext uri="{BB962C8B-B14F-4D97-AF65-F5344CB8AC3E}">
        <p14:creationId xmlns:p14="http://schemas.microsoft.com/office/powerpoint/2010/main" val="26051001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F3B8-2A3B-48E6-B344-33DD78B7FA49}"/>
              </a:ext>
            </a:extLst>
          </p:cNvPr>
          <p:cNvSpPr>
            <a:spLocks noGrp="1"/>
          </p:cNvSpPr>
          <p:nvPr>
            <p:ph type="title"/>
          </p:nvPr>
        </p:nvSpPr>
        <p:spPr/>
        <p:txBody>
          <a:bodyPr/>
          <a:lstStyle/>
          <a:p>
            <a:r>
              <a:rPr lang="en-IN" dirty="0"/>
              <a:t>Run the application.</a:t>
            </a:r>
          </a:p>
        </p:txBody>
      </p:sp>
      <p:pic>
        <p:nvPicPr>
          <p:cNvPr id="5" name="Content Placeholder 4" descr="A screenshot of a cell phone&#10;&#10;Description generated with very high confidence">
            <a:extLst>
              <a:ext uri="{FF2B5EF4-FFF2-40B4-BE49-F238E27FC236}">
                <a16:creationId xmlns:a16="http://schemas.microsoft.com/office/drawing/2014/main" id="{C95147EC-AE39-4C3A-BD13-BF8EF2DD87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9409" y="2160574"/>
            <a:ext cx="6053182" cy="3681439"/>
          </a:xfrm>
        </p:spPr>
      </p:pic>
      <p:sp>
        <p:nvSpPr>
          <p:cNvPr id="6" name="TextBox 5">
            <a:extLst>
              <a:ext uri="{FF2B5EF4-FFF2-40B4-BE49-F238E27FC236}">
                <a16:creationId xmlns:a16="http://schemas.microsoft.com/office/drawing/2014/main" id="{13844F75-F272-4A81-92B5-7435EF61EE7A}"/>
              </a:ext>
            </a:extLst>
          </p:cNvPr>
          <p:cNvSpPr txBox="1"/>
          <p:nvPr/>
        </p:nvSpPr>
        <p:spPr>
          <a:xfrm>
            <a:off x="3231637" y="4787821"/>
            <a:ext cx="6406480" cy="369332"/>
          </a:xfrm>
          <a:prstGeom prst="rect">
            <a:avLst/>
          </a:prstGeom>
          <a:noFill/>
        </p:spPr>
        <p:txBody>
          <a:bodyPr wrap="square" rtlCol="0">
            <a:spAutoFit/>
          </a:bodyPr>
          <a:lstStyle/>
          <a:p>
            <a:r>
              <a:rPr lang="en-IN" dirty="0"/>
              <a:t>But what about the static text My Hobby is Reading?</a:t>
            </a:r>
          </a:p>
        </p:txBody>
      </p:sp>
    </p:spTree>
    <p:extLst>
      <p:ext uri="{BB962C8B-B14F-4D97-AF65-F5344CB8AC3E}">
        <p14:creationId xmlns:p14="http://schemas.microsoft.com/office/powerpoint/2010/main" val="13606525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7BCC5-C97A-4C9D-A274-2787EEFCEA4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FE23AC7-B245-4AF4-A025-1F57D3651660}"/>
              </a:ext>
            </a:extLst>
          </p:cNvPr>
          <p:cNvSpPr>
            <a:spLocks noGrp="1"/>
          </p:cNvSpPr>
          <p:nvPr>
            <p:ph idx="1"/>
          </p:nvPr>
        </p:nvSpPr>
        <p:spPr/>
        <p:txBody>
          <a:bodyPr>
            <a:normAutofit/>
          </a:bodyPr>
          <a:lstStyle/>
          <a:p>
            <a:r>
              <a:rPr lang="en-IN" sz="2400" dirty="0"/>
              <a:t>I also want to output whatever we pass between the opening and closing tag of our custom component.</a:t>
            </a:r>
          </a:p>
          <a:p>
            <a:r>
              <a:rPr lang="en-IN" sz="2400" dirty="0"/>
              <a:t>There is a special property we can </a:t>
            </a:r>
            <a:r>
              <a:rPr lang="en-IN" sz="2400" dirty="0" err="1"/>
              <a:t>access.React</a:t>
            </a:r>
            <a:r>
              <a:rPr lang="en-IN" sz="2400" dirty="0"/>
              <a:t> gives us access to this property. This is a special children property.</a:t>
            </a:r>
          </a:p>
          <a:p>
            <a:r>
              <a:rPr lang="en-IN" sz="2400" dirty="0"/>
              <a:t>This is a reserved word.</a:t>
            </a:r>
          </a:p>
          <a:p>
            <a:r>
              <a:rPr lang="en-IN" sz="2400" dirty="0"/>
              <a:t>Children refers to any elements and this includes plain text as we have it here between the opening and closing tag of our component and you could nest complex html code in between too.</a:t>
            </a:r>
          </a:p>
          <a:p>
            <a:r>
              <a:rPr lang="en-IN" sz="2400" dirty="0"/>
              <a:t>This does not have to be just text, could be unordered list with multiple list items, could be other react components, anything can go between here.</a:t>
            </a:r>
          </a:p>
        </p:txBody>
      </p:sp>
    </p:spTree>
    <p:extLst>
      <p:ext uri="{BB962C8B-B14F-4D97-AF65-F5344CB8AC3E}">
        <p14:creationId xmlns:p14="http://schemas.microsoft.com/office/powerpoint/2010/main" val="27802918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C7775-C769-4E8B-9C8A-241EEDB107BA}"/>
              </a:ext>
            </a:extLst>
          </p:cNvPr>
          <p:cNvSpPr>
            <a:spLocks noGrp="1"/>
          </p:cNvSpPr>
          <p:nvPr>
            <p:ph type="title"/>
          </p:nvPr>
        </p:nvSpPr>
        <p:spPr/>
        <p:txBody>
          <a:bodyPr/>
          <a:lstStyle/>
          <a:p>
            <a:r>
              <a:rPr lang="en-IN" dirty="0"/>
              <a:t>Understanding the Children property</a:t>
            </a:r>
          </a:p>
        </p:txBody>
      </p:sp>
      <p:sp>
        <p:nvSpPr>
          <p:cNvPr id="3" name="Content Placeholder 2">
            <a:extLst>
              <a:ext uri="{FF2B5EF4-FFF2-40B4-BE49-F238E27FC236}">
                <a16:creationId xmlns:a16="http://schemas.microsoft.com/office/drawing/2014/main" id="{FD1CE530-178F-4A6E-9DAB-79E7D9278BE2}"/>
              </a:ext>
            </a:extLst>
          </p:cNvPr>
          <p:cNvSpPr>
            <a:spLocks noGrp="1"/>
          </p:cNvSpPr>
          <p:nvPr>
            <p:ph idx="1"/>
          </p:nvPr>
        </p:nvSpPr>
        <p:spPr/>
        <p:txBody>
          <a:bodyPr/>
          <a:lstStyle/>
          <a:p>
            <a:r>
              <a:rPr lang="en-IN" dirty="0"/>
              <a:t>Children is the reserved word and reserved property.</a:t>
            </a:r>
          </a:p>
        </p:txBody>
      </p:sp>
    </p:spTree>
    <p:extLst>
      <p:ext uri="{BB962C8B-B14F-4D97-AF65-F5344CB8AC3E}">
        <p14:creationId xmlns:p14="http://schemas.microsoft.com/office/powerpoint/2010/main" val="28052268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4814F-4EDF-4D01-A637-80C810078F02}"/>
              </a:ext>
            </a:extLst>
          </p:cNvPr>
          <p:cNvSpPr>
            <a:spLocks noGrp="1"/>
          </p:cNvSpPr>
          <p:nvPr>
            <p:ph type="title"/>
          </p:nvPr>
        </p:nvSpPr>
        <p:spPr/>
        <p:txBody>
          <a:bodyPr/>
          <a:lstStyle/>
          <a:p>
            <a:endParaRPr lang="en-IN"/>
          </a:p>
        </p:txBody>
      </p:sp>
      <p:pic>
        <p:nvPicPr>
          <p:cNvPr id="5" name="Content Placeholder 4" descr="A screenshot of a cell phone&#10;&#10;Description generated with very high confidence">
            <a:extLst>
              <a:ext uri="{FF2B5EF4-FFF2-40B4-BE49-F238E27FC236}">
                <a16:creationId xmlns:a16="http://schemas.microsoft.com/office/drawing/2014/main" id="{1A3EB229-9B8D-4BC7-A003-E9962E50F9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4295" y="1825625"/>
            <a:ext cx="6603409" cy="4351338"/>
          </a:xfrm>
        </p:spPr>
      </p:pic>
    </p:spTree>
    <p:extLst>
      <p:ext uri="{BB962C8B-B14F-4D97-AF65-F5344CB8AC3E}">
        <p14:creationId xmlns:p14="http://schemas.microsoft.com/office/powerpoint/2010/main" val="19190450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6C84F-E4F9-49AC-BB22-5CE528E21753}"/>
              </a:ext>
            </a:extLst>
          </p:cNvPr>
          <p:cNvSpPr>
            <a:spLocks noGrp="1"/>
          </p:cNvSpPr>
          <p:nvPr>
            <p:ph type="title"/>
          </p:nvPr>
        </p:nvSpPr>
        <p:spPr/>
        <p:txBody>
          <a:bodyPr/>
          <a:lstStyle/>
          <a:p>
            <a:endParaRPr lang="en-IN"/>
          </a:p>
        </p:txBody>
      </p:sp>
      <p:pic>
        <p:nvPicPr>
          <p:cNvPr id="5" name="Content Placeholder 4" descr="A screenshot of a computer&#10;&#10;Description generated with very high confidence">
            <a:extLst>
              <a:ext uri="{FF2B5EF4-FFF2-40B4-BE49-F238E27FC236}">
                <a16:creationId xmlns:a16="http://schemas.microsoft.com/office/drawing/2014/main" id="{A5DE60A1-2AE1-4359-B524-039114157B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1537" y="1825625"/>
            <a:ext cx="6648926" cy="4351338"/>
          </a:xfrm>
        </p:spPr>
      </p:pic>
    </p:spTree>
    <p:extLst>
      <p:ext uri="{BB962C8B-B14F-4D97-AF65-F5344CB8AC3E}">
        <p14:creationId xmlns:p14="http://schemas.microsoft.com/office/powerpoint/2010/main" val="28200969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A27BE-3F5E-47A5-812B-71FE89B1B795}"/>
              </a:ext>
            </a:extLst>
          </p:cNvPr>
          <p:cNvSpPr>
            <a:spLocks noGrp="1"/>
          </p:cNvSpPr>
          <p:nvPr>
            <p:ph type="title"/>
          </p:nvPr>
        </p:nvSpPr>
        <p:spPr/>
        <p:txBody>
          <a:bodyPr/>
          <a:lstStyle/>
          <a:p>
            <a:endParaRPr lang="en-IN"/>
          </a:p>
        </p:txBody>
      </p:sp>
      <p:pic>
        <p:nvPicPr>
          <p:cNvPr id="5" name="Content Placeholder 4" descr="A screenshot of a cell phone&#10;&#10;Description generated with very high confidence">
            <a:extLst>
              <a:ext uri="{FF2B5EF4-FFF2-40B4-BE49-F238E27FC236}">
                <a16:creationId xmlns:a16="http://schemas.microsoft.com/office/drawing/2014/main" id="{C8ABAFEE-9AA2-4A0C-B70F-DF8F92F88F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3957" y="1825625"/>
            <a:ext cx="5704086" cy="4351338"/>
          </a:xfrm>
        </p:spPr>
      </p:pic>
    </p:spTree>
    <p:extLst>
      <p:ext uri="{BB962C8B-B14F-4D97-AF65-F5344CB8AC3E}">
        <p14:creationId xmlns:p14="http://schemas.microsoft.com/office/powerpoint/2010/main" val="11977032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BAFBE-4842-4C12-90B4-19DCD02EF6E1}"/>
              </a:ext>
            </a:extLst>
          </p:cNvPr>
          <p:cNvSpPr>
            <a:spLocks noGrp="1"/>
          </p:cNvSpPr>
          <p:nvPr>
            <p:ph type="title"/>
          </p:nvPr>
        </p:nvSpPr>
        <p:spPr/>
        <p:txBody>
          <a:bodyPr/>
          <a:lstStyle/>
          <a:p>
            <a:pPr algn="ctr"/>
            <a:r>
              <a:rPr lang="en-IN" dirty="0"/>
              <a:t>State</a:t>
            </a:r>
          </a:p>
        </p:txBody>
      </p:sp>
      <p:sp>
        <p:nvSpPr>
          <p:cNvPr id="3" name="Content Placeholder 2">
            <a:extLst>
              <a:ext uri="{FF2B5EF4-FFF2-40B4-BE49-F238E27FC236}">
                <a16:creationId xmlns:a16="http://schemas.microsoft.com/office/drawing/2014/main" id="{4CFF8B9F-198B-45EE-B3AB-E82590698ADD}"/>
              </a:ext>
            </a:extLst>
          </p:cNvPr>
          <p:cNvSpPr>
            <a:spLocks noGrp="1"/>
          </p:cNvSpPr>
          <p:nvPr>
            <p:ph idx="1"/>
          </p:nvPr>
        </p:nvSpPr>
        <p:spPr/>
        <p:txBody>
          <a:bodyPr>
            <a:normAutofit/>
          </a:bodyPr>
          <a:lstStyle/>
          <a:p>
            <a:r>
              <a:rPr lang="en-IN" sz="2400" dirty="0"/>
              <a:t>Props are set and passed from outside like name and age into the person component, </a:t>
            </a:r>
            <a:r>
              <a:rPr lang="en-IN" sz="2400" dirty="0">
                <a:solidFill>
                  <a:srgbClr val="FF0000"/>
                </a:solidFill>
              </a:rPr>
              <a:t>state is managed from inside a component </a:t>
            </a:r>
            <a:r>
              <a:rPr lang="en-IN" sz="2400" dirty="0"/>
              <a:t>and </a:t>
            </a:r>
            <a:r>
              <a:rPr lang="en-IN" sz="2400" dirty="0">
                <a:solidFill>
                  <a:srgbClr val="FF0000"/>
                </a:solidFill>
              </a:rPr>
              <a:t>state is only available in components which are used by extending Component which is imported from React</a:t>
            </a:r>
            <a:r>
              <a:rPr lang="en-IN" sz="2400" dirty="0"/>
              <a:t>.</a:t>
            </a:r>
          </a:p>
          <a:p>
            <a:r>
              <a:rPr lang="en-IN" sz="2400" dirty="0"/>
              <a:t>It is not available in the functional component.</a:t>
            </a:r>
          </a:p>
          <a:p>
            <a:r>
              <a:rPr lang="en-IN" sz="2400" dirty="0"/>
              <a:t>We initialize it by assigning a value and this value is a JavaScript object again this is a reserved word and we should use it if we want to manage some component internal data.</a:t>
            </a:r>
          </a:p>
        </p:txBody>
      </p:sp>
    </p:spTree>
    <p:extLst>
      <p:ext uri="{BB962C8B-B14F-4D97-AF65-F5344CB8AC3E}">
        <p14:creationId xmlns:p14="http://schemas.microsoft.com/office/powerpoint/2010/main" val="861477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DAA2F-565D-4FC5-92B5-6BBDC881C77F}"/>
              </a:ext>
            </a:extLst>
          </p:cNvPr>
          <p:cNvSpPr>
            <a:spLocks noGrp="1"/>
          </p:cNvSpPr>
          <p:nvPr>
            <p:ph type="title"/>
          </p:nvPr>
        </p:nvSpPr>
        <p:spPr/>
        <p:txBody>
          <a:bodyPr/>
          <a:lstStyle/>
          <a:p>
            <a:pPr algn="ctr"/>
            <a:r>
              <a:rPr lang="en-IN" dirty="0"/>
              <a:t>Why React?</a:t>
            </a:r>
          </a:p>
        </p:txBody>
      </p:sp>
      <p:sp>
        <p:nvSpPr>
          <p:cNvPr id="3" name="Content Placeholder 2">
            <a:extLst>
              <a:ext uri="{FF2B5EF4-FFF2-40B4-BE49-F238E27FC236}">
                <a16:creationId xmlns:a16="http://schemas.microsoft.com/office/drawing/2014/main" id="{24BAA322-77AB-4102-9113-E6593A34FF27}"/>
              </a:ext>
            </a:extLst>
          </p:cNvPr>
          <p:cNvSpPr>
            <a:spLocks noGrp="1"/>
          </p:cNvSpPr>
          <p:nvPr>
            <p:ph idx="1"/>
          </p:nvPr>
        </p:nvSpPr>
        <p:spPr/>
        <p:txBody>
          <a:bodyPr>
            <a:normAutofit/>
          </a:bodyPr>
          <a:lstStyle/>
          <a:p>
            <a:r>
              <a:rPr lang="en-IN" sz="2400" dirty="0"/>
              <a:t>UI State becomes difficult to handle with Vanilla JavaScript</a:t>
            </a:r>
          </a:p>
          <a:p>
            <a:r>
              <a:rPr lang="en-IN" sz="2400" dirty="0"/>
              <a:t>Focus on Business Logic, not on preventing your app from exploding</a:t>
            </a:r>
          </a:p>
          <a:p>
            <a:r>
              <a:rPr lang="en-IN" sz="2400" dirty="0"/>
              <a:t>Huge Ecosystem, Active Community, High Performance</a:t>
            </a:r>
          </a:p>
        </p:txBody>
      </p:sp>
    </p:spTree>
    <p:extLst>
      <p:ext uri="{BB962C8B-B14F-4D97-AF65-F5344CB8AC3E}">
        <p14:creationId xmlns:p14="http://schemas.microsoft.com/office/powerpoint/2010/main" val="1632939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EA10-3C0F-40E1-A6E2-CEB00182ECBF}"/>
              </a:ext>
            </a:extLst>
          </p:cNvPr>
          <p:cNvSpPr>
            <a:spLocks noGrp="1"/>
          </p:cNvSpPr>
          <p:nvPr>
            <p:ph type="title"/>
          </p:nvPr>
        </p:nvSpPr>
        <p:spPr>
          <a:xfrm>
            <a:off x="838200" y="0"/>
            <a:ext cx="10515600" cy="1325563"/>
          </a:xfrm>
        </p:spPr>
        <p:txBody>
          <a:bodyPr>
            <a:normAutofit/>
          </a:bodyPr>
          <a:lstStyle/>
          <a:p>
            <a:r>
              <a:rPr lang="en-IN" sz="2400" dirty="0"/>
              <a:t>Open App.js file and create a state. Here in this example state is a JavaScript array.</a:t>
            </a:r>
          </a:p>
        </p:txBody>
      </p:sp>
      <p:pic>
        <p:nvPicPr>
          <p:cNvPr id="9" name="Content Placeholder 8" descr="A screenshot of a cell phone&#10;&#10;Description generated with very high confidence">
            <a:extLst>
              <a:ext uri="{FF2B5EF4-FFF2-40B4-BE49-F238E27FC236}">
                <a16:creationId xmlns:a16="http://schemas.microsoft.com/office/drawing/2014/main" id="{69C13EEB-FAD8-4367-835D-13D74E3E7F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3341" y="1325563"/>
            <a:ext cx="7445317" cy="4662301"/>
          </a:xfrm>
        </p:spPr>
      </p:pic>
    </p:spTree>
    <p:extLst>
      <p:ext uri="{BB962C8B-B14F-4D97-AF65-F5344CB8AC3E}">
        <p14:creationId xmlns:p14="http://schemas.microsoft.com/office/powerpoint/2010/main" val="16719038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FC93E-875A-4D40-8882-9FEC5C4755B4}"/>
              </a:ext>
            </a:extLst>
          </p:cNvPr>
          <p:cNvSpPr>
            <a:spLocks noGrp="1"/>
          </p:cNvSpPr>
          <p:nvPr>
            <p:ph type="title"/>
          </p:nvPr>
        </p:nvSpPr>
        <p:spPr>
          <a:xfrm>
            <a:off x="718931" y="0"/>
            <a:ext cx="10515600" cy="1325563"/>
          </a:xfrm>
        </p:spPr>
        <p:txBody>
          <a:bodyPr>
            <a:normAutofit/>
          </a:bodyPr>
          <a:lstStyle/>
          <a:p>
            <a:pPr algn="ctr"/>
            <a:r>
              <a:rPr lang="en-IN" sz="2400" dirty="0"/>
              <a:t>Modify the code block as shown below…</a:t>
            </a:r>
          </a:p>
        </p:txBody>
      </p:sp>
      <p:pic>
        <p:nvPicPr>
          <p:cNvPr id="9" name="Content Placeholder 8" descr="A screenshot of a computer&#10;&#10;Description generated with very high confidence">
            <a:extLst>
              <a:ext uri="{FF2B5EF4-FFF2-40B4-BE49-F238E27FC236}">
                <a16:creationId xmlns:a16="http://schemas.microsoft.com/office/drawing/2014/main" id="{D5DB0BEF-D9B9-4649-BF3A-CBE708FE86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1235" y="1144083"/>
            <a:ext cx="9123691" cy="5460235"/>
          </a:xfrm>
        </p:spPr>
      </p:pic>
    </p:spTree>
    <p:extLst>
      <p:ext uri="{BB962C8B-B14F-4D97-AF65-F5344CB8AC3E}">
        <p14:creationId xmlns:p14="http://schemas.microsoft.com/office/powerpoint/2010/main" val="11331462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E44D-99BB-4DE2-A2D5-F88C4429098A}"/>
              </a:ext>
            </a:extLst>
          </p:cNvPr>
          <p:cNvSpPr>
            <a:spLocks noGrp="1"/>
          </p:cNvSpPr>
          <p:nvPr>
            <p:ph type="title"/>
          </p:nvPr>
        </p:nvSpPr>
        <p:spPr/>
        <p:txBody>
          <a:bodyPr>
            <a:normAutofit/>
          </a:bodyPr>
          <a:lstStyle/>
          <a:p>
            <a:pPr algn="ctr"/>
            <a:r>
              <a:rPr lang="en-IN" sz="2400" dirty="0"/>
              <a:t>We create a function and triggered it on the button click.</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80536A02-9C4A-4F52-A5F9-9B77E4C13A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0504" y="1433740"/>
            <a:ext cx="7979765" cy="5273342"/>
          </a:xfrm>
        </p:spPr>
      </p:pic>
    </p:spTree>
    <p:extLst>
      <p:ext uri="{BB962C8B-B14F-4D97-AF65-F5344CB8AC3E}">
        <p14:creationId xmlns:p14="http://schemas.microsoft.com/office/powerpoint/2010/main" val="17742041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D9A91-2BF3-4155-B7A6-425049DBD122}"/>
              </a:ext>
            </a:extLst>
          </p:cNvPr>
          <p:cNvSpPr>
            <a:spLocks noGrp="1"/>
          </p:cNvSpPr>
          <p:nvPr>
            <p:ph type="title"/>
          </p:nvPr>
        </p:nvSpPr>
        <p:spPr/>
        <p:txBody>
          <a:bodyPr>
            <a:normAutofit/>
          </a:bodyPr>
          <a:lstStyle/>
          <a:p>
            <a:pPr algn="ctr"/>
            <a:r>
              <a:rPr lang="en-IN" sz="2400" dirty="0"/>
              <a:t>Run the application and click the button.</a:t>
            </a:r>
          </a:p>
        </p:txBody>
      </p:sp>
      <p:pic>
        <p:nvPicPr>
          <p:cNvPr id="5" name="Content Placeholder 4" descr="A screenshot of a social media post&#10;&#10;Description generated with very high confidence">
            <a:extLst>
              <a:ext uri="{FF2B5EF4-FFF2-40B4-BE49-F238E27FC236}">
                <a16:creationId xmlns:a16="http://schemas.microsoft.com/office/drawing/2014/main" id="{E6876CDF-FE15-4B12-9073-F5FFCF4613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3729" y="1825625"/>
            <a:ext cx="10024541" cy="4351338"/>
          </a:xfrm>
        </p:spPr>
      </p:pic>
    </p:spTree>
    <p:extLst>
      <p:ext uri="{BB962C8B-B14F-4D97-AF65-F5344CB8AC3E}">
        <p14:creationId xmlns:p14="http://schemas.microsoft.com/office/powerpoint/2010/main" val="12467444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81F2-C735-40CC-8F89-A335CEBAF5CA}"/>
              </a:ext>
            </a:extLst>
          </p:cNvPr>
          <p:cNvSpPr>
            <a:spLocks noGrp="1"/>
          </p:cNvSpPr>
          <p:nvPr>
            <p:ph type="title"/>
          </p:nvPr>
        </p:nvSpPr>
        <p:spPr>
          <a:xfrm>
            <a:off x="838200" y="136415"/>
            <a:ext cx="10515600" cy="1325563"/>
          </a:xfrm>
        </p:spPr>
        <p:txBody>
          <a:bodyPr>
            <a:normAutofit/>
          </a:bodyPr>
          <a:lstStyle/>
          <a:p>
            <a:pPr algn="ctr"/>
            <a:r>
              <a:rPr lang="en-IN" sz="2400" dirty="0"/>
              <a:t>Modify the function logic as shown here. We are trying to update the name value of first element of the state property.</a:t>
            </a:r>
          </a:p>
        </p:txBody>
      </p:sp>
      <p:pic>
        <p:nvPicPr>
          <p:cNvPr id="5" name="Content Placeholder 4" descr="A screenshot of a computer&#10;&#10;Description generated with very high confidence">
            <a:extLst>
              <a:ext uri="{FF2B5EF4-FFF2-40B4-BE49-F238E27FC236}">
                <a16:creationId xmlns:a16="http://schemas.microsoft.com/office/drawing/2014/main" id="{CB611811-EB11-4296-8779-4F6539808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3545" y="1195199"/>
            <a:ext cx="7036905" cy="5582212"/>
          </a:xfrm>
        </p:spPr>
      </p:pic>
    </p:spTree>
    <p:extLst>
      <p:ext uri="{BB962C8B-B14F-4D97-AF65-F5344CB8AC3E}">
        <p14:creationId xmlns:p14="http://schemas.microsoft.com/office/powerpoint/2010/main" val="20193038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0026-7D95-44B1-8412-D9A00F083139}"/>
              </a:ext>
            </a:extLst>
          </p:cNvPr>
          <p:cNvSpPr>
            <a:spLocks noGrp="1"/>
          </p:cNvSpPr>
          <p:nvPr>
            <p:ph type="title"/>
          </p:nvPr>
        </p:nvSpPr>
        <p:spPr/>
        <p:txBody>
          <a:bodyPr>
            <a:normAutofit/>
          </a:bodyPr>
          <a:lstStyle/>
          <a:p>
            <a:pPr algn="ctr"/>
            <a:r>
              <a:rPr lang="en-IN" sz="2400" dirty="0"/>
              <a:t>If you run the application, you will get the error as shown </a:t>
            </a:r>
          </a:p>
        </p:txBody>
      </p:sp>
      <p:pic>
        <p:nvPicPr>
          <p:cNvPr id="5" name="Content Placeholder 4" descr="A screenshot of a social media post&#10;&#10;Description generated with very high confidence">
            <a:extLst>
              <a:ext uri="{FF2B5EF4-FFF2-40B4-BE49-F238E27FC236}">
                <a16:creationId xmlns:a16="http://schemas.microsoft.com/office/drawing/2014/main" id="{A7D6A117-0C0F-4071-AA1B-0A16F29553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127" y="1825625"/>
            <a:ext cx="9851746" cy="4351338"/>
          </a:xfrm>
        </p:spPr>
      </p:pic>
    </p:spTree>
    <p:extLst>
      <p:ext uri="{BB962C8B-B14F-4D97-AF65-F5344CB8AC3E}">
        <p14:creationId xmlns:p14="http://schemas.microsoft.com/office/powerpoint/2010/main" val="2932873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B2CBA-BB9E-4309-BDEE-741D247A76F9}"/>
              </a:ext>
            </a:extLst>
          </p:cNvPr>
          <p:cNvSpPr>
            <a:spLocks noGrp="1"/>
          </p:cNvSpPr>
          <p:nvPr>
            <p:ph type="title"/>
          </p:nvPr>
        </p:nvSpPr>
        <p:spPr/>
        <p:txBody>
          <a:bodyPr/>
          <a:lstStyle/>
          <a:p>
            <a:pPr algn="ctr"/>
            <a:r>
              <a:rPr lang="en-IN" dirty="0" err="1"/>
              <a:t>this.setState</a:t>
            </a:r>
            <a:r>
              <a:rPr lang="en-IN" dirty="0"/>
              <a:t>()</a:t>
            </a:r>
          </a:p>
        </p:txBody>
      </p:sp>
      <p:sp>
        <p:nvSpPr>
          <p:cNvPr id="3" name="Content Placeholder 2">
            <a:extLst>
              <a:ext uri="{FF2B5EF4-FFF2-40B4-BE49-F238E27FC236}">
                <a16:creationId xmlns:a16="http://schemas.microsoft.com/office/drawing/2014/main" id="{8CF074FA-8C07-4E2F-BB9F-18318913FBBB}"/>
              </a:ext>
            </a:extLst>
          </p:cNvPr>
          <p:cNvSpPr>
            <a:spLocks noGrp="1"/>
          </p:cNvSpPr>
          <p:nvPr>
            <p:ph idx="1"/>
          </p:nvPr>
        </p:nvSpPr>
        <p:spPr/>
        <p:txBody>
          <a:bodyPr>
            <a:normAutofit fontScale="92500" lnSpcReduction="20000"/>
          </a:bodyPr>
          <a:lstStyle/>
          <a:p>
            <a:r>
              <a:rPr lang="en-IN" dirty="0"/>
              <a:t>To update the state, React uses a special method called </a:t>
            </a:r>
            <a:r>
              <a:rPr lang="en-IN" dirty="0" err="1"/>
              <a:t>setState</a:t>
            </a:r>
            <a:r>
              <a:rPr lang="en-IN" dirty="0"/>
              <a:t>().</a:t>
            </a:r>
          </a:p>
          <a:p>
            <a:r>
              <a:rPr lang="en-IN" dirty="0"/>
              <a:t>We do not define this method but remember that we extend component and this is made available by the react library and the component object happens to have a </a:t>
            </a:r>
            <a:r>
              <a:rPr lang="en-IN" dirty="0" err="1"/>
              <a:t>setState</a:t>
            </a:r>
            <a:r>
              <a:rPr lang="en-IN" dirty="0"/>
              <a:t>() method.</a:t>
            </a:r>
          </a:p>
          <a:p>
            <a:r>
              <a:rPr lang="en-IN" dirty="0"/>
              <a:t>This is the method which allows us to update this special state property here and it will then ensure that react gets to know about this update and updates that dom.</a:t>
            </a:r>
          </a:p>
          <a:p>
            <a:r>
              <a:rPr lang="en-IN" dirty="0" err="1"/>
              <a:t>setState</a:t>
            </a:r>
            <a:r>
              <a:rPr lang="en-IN" dirty="0"/>
              <a:t>() takes an object as an argument and it will merge whatever we define here with our existing state.</a:t>
            </a:r>
          </a:p>
          <a:p>
            <a:r>
              <a:rPr lang="en-IN" dirty="0"/>
              <a:t>So if I here set persons to an updated array, it will merge this with existing data.</a:t>
            </a:r>
          </a:p>
          <a:p>
            <a:r>
              <a:rPr lang="en-IN" dirty="0"/>
              <a:t>If I have some other state here that would not be touched.</a:t>
            </a:r>
          </a:p>
        </p:txBody>
      </p:sp>
    </p:spTree>
    <p:extLst>
      <p:ext uri="{BB962C8B-B14F-4D97-AF65-F5344CB8AC3E}">
        <p14:creationId xmlns:p14="http://schemas.microsoft.com/office/powerpoint/2010/main" val="586043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4956B-4E3D-4084-A4D5-97C13118E437}"/>
              </a:ext>
            </a:extLst>
          </p:cNvPr>
          <p:cNvSpPr>
            <a:spLocks noGrp="1"/>
          </p:cNvSpPr>
          <p:nvPr>
            <p:ph type="title"/>
          </p:nvPr>
        </p:nvSpPr>
        <p:spPr>
          <a:xfrm>
            <a:off x="639417" y="86829"/>
            <a:ext cx="10515600" cy="1325563"/>
          </a:xfrm>
        </p:spPr>
        <p:txBody>
          <a:bodyPr>
            <a:normAutofit/>
          </a:bodyPr>
          <a:lstStyle/>
          <a:p>
            <a:pPr algn="ctr"/>
            <a:r>
              <a:rPr lang="en-IN" sz="2400" dirty="0"/>
              <a:t>Modify the function as shown below…</a:t>
            </a:r>
            <a:br>
              <a:rPr lang="en-IN" sz="2400" dirty="0"/>
            </a:br>
            <a:r>
              <a:rPr lang="en-IN" sz="2400" dirty="0"/>
              <a:t>Here we have used </a:t>
            </a:r>
            <a:r>
              <a:rPr lang="en-IN" sz="2400" dirty="0" err="1"/>
              <a:t>setState</a:t>
            </a:r>
            <a:r>
              <a:rPr lang="en-IN" sz="2400" dirty="0"/>
              <a:t>() method.</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3E9DF920-FC4C-4A4A-A1BA-12B5062D2D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9185" y="1200879"/>
            <a:ext cx="7615906" cy="5444140"/>
          </a:xfrm>
        </p:spPr>
      </p:pic>
    </p:spTree>
    <p:extLst>
      <p:ext uri="{BB962C8B-B14F-4D97-AF65-F5344CB8AC3E}">
        <p14:creationId xmlns:p14="http://schemas.microsoft.com/office/powerpoint/2010/main" val="13074058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DDD6A-D0BF-434E-BC63-92FDEABE62F5}"/>
              </a:ext>
            </a:extLst>
          </p:cNvPr>
          <p:cNvSpPr>
            <a:spLocks noGrp="1"/>
          </p:cNvSpPr>
          <p:nvPr>
            <p:ph type="title"/>
          </p:nvPr>
        </p:nvSpPr>
        <p:spPr/>
        <p:txBody>
          <a:bodyPr/>
          <a:lstStyle/>
          <a:p>
            <a:r>
              <a:rPr lang="en-IN" dirty="0"/>
              <a:t>Runt  the application and click the button.</a:t>
            </a:r>
          </a:p>
        </p:txBody>
      </p:sp>
      <p:pic>
        <p:nvPicPr>
          <p:cNvPr id="5" name="Content Placeholder 4" descr="A screenshot of a cell phone&#10;&#10;Description generated with very high confidence">
            <a:extLst>
              <a:ext uri="{FF2B5EF4-FFF2-40B4-BE49-F238E27FC236}">
                <a16:creationId xmlns:a16="http://schemas.microsoft.com/office/drawing/2014/main" id="{12F005E7-1184-404E-868E-03F1C81D77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0127" y="1825625"/>
            <a:ext cx="6671746" cy="4351338"/>
          </a:xfrm>
        </p:spPr>
      </p:pic>
    </p:spTree>
    <p:extLst>
      <p:ext uri="{BB962C8B-B14F-4D97-AF65-F5344CB8AC3E}">
        <p14:creationId xmlns:p14="http://schemas.microsoft.com/office/powerpoint/2010/main" val="25529768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E2D7-CCD4-491A-B754-25A518862C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C5E7509-B16B-4ABA-A2C1-7D1ED650531C}"/>
              </a:ext>
            </a:extLst>
          </p:cNvPr>
          <p:cNvSpPr>
            <a:spLocks noGrp="1"/>
          </p:cNvSpPr>
          <p:nvPr>
            <p:ph idx="1"/>
          </p:nvPr>
        </p:nvSpPr>
        <p:spPr/>
        <p:txBody>
          <a:bodyPr>
            <a:normAutofit/>
          </a:bodyPr>
          <a:lstStyle/>
          <a:p>
            <a:r>
              <a:rPr lang="en-IN" sz="2400" dirty="0"/>
              <a:t>Here we override persons since we clearly define a new version of persons here but we will leave other state untouched because we are not saying anything about it here.</a:t>
            </a:r>
          </a:p>
          <a:p>
            <a:r>
              <a:rPr lang="en-IN" sz="2400" dirty="0"/>
              <a:t>The concept is you don’t have to update everything about your state whenever you want a change only a tiny piece about it.</a:t>
            </a:r>
          </a:p>
          <a:p>
            <a:r>
              <a:rPr lang="en-IN" sz="2400" dirty="0"/>
              <a:t>States and props are only two things which lead React to update DOM.</a:t>
            </a:r>
          </a:p>
        </p:txBody>
      </p:sp>
    </p:spTree>
    <p:extLst>
      <p:ext uri="{BB962C8B-B14F-4D97-AF65-F5344CB8AC3E}">
        <p14:creationId xmlns:p14="http://schemas.microsoft.com/office/powerpoint/2010/main" val="1067311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477A9-0884-4BD4-839B-836907B36849}"/>
              </a:ext>
            </a:extLst>
          </p:cNvPr>
          <p:cNvSpPr>
            <a:spLocks noGrp="1"/>
          </p:cNvSpPr>
          <p:nvPr>
            <p:ph type="title"/>
          </p:nvPr>
        </p:nvSpPr>
        <p:spPr/>
        <p:txBody>
          <a:bodyPr/>
          <a:lstStyle/>
          <a:p>
            <a:r>
              <a:rPr lang="en-IN" dirty="0" err="1"/>
              <a:t>CodePen</a:t>
            </a:r>
            <a:r>
              <a:rPr lang="en-IN" dirty="0"/>
              <a:t> demo…</a:t>
            </a:r>
          </a:p>
        </p:txBody>
      </p:sp>
      <p:sp>
        <p:nvSpPr>
          <p:cNvPr id="3" name="Content Placeholder 2">
            <a:extLst>
              <a:ext uri="{FF2B5EF4-FFF2-40B4-BE49-F238E27FC236}">
                <a16:creationId xmlns:a16="http://schemas.microsoft.com/office/drawing/2014/main" id="{B5F4279B-67C4-4A2E-AF05-80D1953DBCC1}"/>
              </a:ext>
            </a:extLst>
          </p:cNvPr>
          <p:cNvSpPr>
            <a:spLocks noGrp="1"/>
          </p:cNvSpPr>
          <p:nvPr>
            <p:ph idx="1"/>
          </p:nvPr>
        </p:nvSpPr>
        <p:spPr/>
        <p:txBody>
          <a:bodyPr/>
          <a:lstStyle/>
          <a:p>
            <a:r>
              <a:rPr lang="en-IN" dirty="0"/>
              <a:t> </a:t>
            </a:r>
            <a:r>
              <a:rPr lang="en-IN" dirty="0">
                <a:hlinkClick r:id="rId2"/>
              </a:rPr>
              <a:t>https://codepen.io/anon/pen/MELQaQ</a:t>
            </a:r>
            <a:endParaRPr lang="en-IN" dirty="0"/>
          </a:p>
        </p:txBody>
      </p:sp>
    </p:spTree>
    <p:extLst>
      <p:ext uri="{BB962C8B-B14F-4D97-AF65-F5344CB8AC3E}">
        <p14:creationId xmlns:p14="http://schemas.microsoft.com/office/powerpoint/2010/main" val="35094341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D4D51-88DE-454E-AA74-18FEFDBFDFCF}"/>
              </a:ext>
            </a:extLst>
          </p:cNvPr>
          <p:cNvSpPr>
            <a:spLocks noGrp="1"/>
          </p:cNvSpPr>
          <p:nvPr>
            <p:ph type="title"/>
          </p:nvPr>
        </p:nvSpPr>
        <p:spPr/>
        <p:txBody>
          <a:bodyPr>
            <a:normAutofit/>
          </a:bodyPr>
          <a:lstStyle/>
          <a:p>
            <a:pPr algn="ctr"/>
            <a:r>
              <a:rPr lang="en-IN" sz="2400" dirty="0"/>
              <a:t>Functional (Stateless) vs Class (stateful) components</a:t>
            </a:r>
          </a:p>
        </p:txBody>
      </p:sp>
      <p:sp>
        <p:nvSpPr>
          <p:cNvPr id="3" name="Content Placeholder 2">
            <a:extLst>
              <a:ext uri="{FF2B5EF4-FFF2-40B4-BE49-F238E27FC236}">
                <a16:creationId xmlns:a16="http://schemas.microsoft.com/office/drawing/2014/main" id="{42E5DDFA-DECE-46AF-899A-BA69B5BF5C20}"/>
              </a:ext>
            </a:extLst>
          </p:cNvPr>
          <p:cNvSpPr>
            <a:spLocks noGrp="1"/>
          </p:cNvSpPr>
          <p:nvPr>
            <p:ph idx="1"/>
          </p:nvPr>
        </p:nvSpPr>
        <p:spPr/>
        <p:txBody>
          <a:bodyPr/>
          <a:lstStyle/>
          <a:p>
            <a:r>
              <a:rPr lang="en-IN" dirty="0"/>
              <a:t>Functional components can not use state within it. Because it is just a function where we return some JSX code.</a:t>
            </a:r>
          </a:p>
          <a:p>
            <a:r>
              <a:rPr lang="en-IN" dirty="0"/>
              <a:t>You can’t use state property as well as you can’t call </a:t>
            </a:r>
            <a:r>
              <a:rPr lang="en-IN" dirty="0" err="1"/>
              <a:t>this.setState</a:t>
            </a:r>
            <a:r>
              <a:rPr lang="en-IN" dirty="0"/>
              <a:t>() method.</a:t>
            </a:r>
          </a:p>
        </p:txBody>
      </p:sp>
    </p:spTree>
    <p:extLst>
      <p:ext uri="{BB962C8B-B14F-4D97-AF65-F5344CB8AC3E}">
        <p14:creationId xmlns:p14="http://schemas.microsoft.com/office/powerpoint/2010/main" val="28848746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67968-9ABE-47C4-B545-6F534F9D8298}"/>
              </a:ext>
            </a:extLst>
          </p:cNvPr>
          <p:cNvSpPr>
            <a:spLocks noGrp="1"/>
          </p:cNvSpPr>
          <p:nvPr>
            <p:ph type="title"/>
          </p:nvPr>
        </p:nvSpPr>
        <p:spPr>
          <a:xfrm>
            <a:off x="787522" y="-128992"/>
            <a:ext cx="10515600" cy="1325563"/>
          </a:xfrm>
        </p:spPr>
        <p:txBody>
          <a:bodyPr>
            <a:normAutofit/>
          </a:bodyPr>
          <a:lstStyle/>
          <a:p>
            <a:pPr algn="ctr"/>
            <a:r>
              <a:rPr lang="en-IN" sz="2400" dirty="0"/>
              <a:t>Open Person.js file and use </a:t>
            </a:r>
            <a:r>
              <a:rPr lang="en-IN" sz="2400" dirty="0" err="1"/>
              <a:t>props.krunal</a:t>
            </a:r>
            <a:r>
              <a:rPr lang="en-IN" sz="2400" dirty="0"/>
              <a:t> </a:t>
            </a:r>
            <a:r>
              <a:rPr lang="en-IN" sz="2400" dirty="0" err="1"/>
              <a:t>onClick</a:t>
            </a:r>
            <a:r>
              <a:rPr lang="en-IN" sz="2400" dirty="0"/>
              <a:t>() event of paragraph.</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3261CC34-19E5-4C56-990B-32C9217C08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2482" y="800642"/>
            <a:ext cx="10039904" cy="5759184"/>
          </a:xfrm>
        </p:spPr>
      </p:pic>
    </p:spTree>
    <p:extLst>
      <p:ext uri="{BB962C8B-B14F-4D97-AF65-F5344CB8AC3E}">
        <p14:creationId xmlns:p14="http://schemas.microsoft.com/office/powerpoint/2010/main" val="31603467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4534C-17E9-4C04-AB31-5C202D018B37}"/>
              </a:ext>
            </a:extLst>
          </p:cNvPr>
          <p:cNvSpPr>
            <a:spLocks noGrp="1"/>
          </p:cNvSpPr>
          <p:nvPr>
            <p:ph type="title"/>
          </p:nvPr>
        </p:nvSpPr>
        <p:spPr>
          <a:xfrm>
            <a:off x="883636" y="228817"/>
            <a:ext cx="10515600" cy="1325563"/>
          </a:xfrm>
        </p:spPr>
        <p:txBody>
          <a:bodyPr>
            <a:normAutofit/>
          </a:bodyPr>
          <a:lstStyle/>
          <a:p>
            <a:pPr algn="ctr"/>
            <a:r>
              <a:rPr lang="en-IN" sz="2400" dirty="0"/>
              <a:t>Passing method reference between components.</a:t>
            </a:r>
            <a:br>
              <a:rPr lang="en-IN" sz="2400" dirty="0"/>
            </a:br>
            <a:r>
              <a:rPr lang="en-IN" sz="2400" dirty="0"/>
              <a:t>Open App.js and modify code block</a:t>
            </a:r>
          </a:p>
        </p:txBody>
      </p:sp>
      <p:pic>
        <p:nvPicPr>
          <p:cNvPr id="5" name="Content Placeholder 4" descr="A screenshot of a cell phone&#10;&#10;Description generated with very high confidence">
            <a:extLst>
              <a:ext uri="{FF2B5EF4-FFF2-40B4-BE49-F238E27FC236}">
                <a16:creationId xmlns:a16="http://schemas.microsoft.com/office/drawing/2014/main" id="{96714DAD-4836-4C6F-8435-E44E19F923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1761" y="1422381"/>
            <a:ext cx="7883484" cy="5328782"/>
          </a:xfrm>
        </p:spPr>
      </p:pic>
    </p:spTree>
    <p:extLst>
      <p:ext uri="{BB962C8B-B14F-4D97-AF65-F5344CB8AC3E}">
        <p14:creationId xmlns:p14="http://schemas.microsoft.com/office/powerpoint/2010/main" val="12778953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40B6E-7447-406F-AA10-09D24CE9369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7CC25E-C3CA-4AAF-8CBA-5780FF6BA906}"/>
              </a:ext>
            </a:extLst>
          </p:cNvPr>
          <p:cNvSpPr>
            <a:spLocks noGrp="1"/>
          </p:cNvSpPr>
          <p:nvPr>
            <p:ph idx="1"/>
          </p:nvPr>
        </p:nvSpPr>
        <p:spPr/>
        <p:txBody>
          <a:bodyPr/>
          <a:lstStyle/>
          <a:p>
            <a:r>
              <a:rPr lang="en-IN" dirty="0"/>
              <a:t>You can pass methods also as props so that you can call a method which might change a state in another component which does not have direct access to the state.</a:t>
            </a:r>
          </a:p>
          <a:p>
            <a:endParaRPr lang="en-IN" dirty="0"/>
          </a:p>
        </p:txBody>
      </p:sp>
    </p:spTree>
    <p:extLst>
      <p:ext uri="{BB962C8B-B14F-4D97-AF65-F5344CB8AC3E}">
        <p14:creationId xmlns:p14="http://schemas.microsoft.com/office/powerpoint/2010/main" val="14836411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A7B94-97F1-41C4-9B15-EAD24F8CE3AD}"/>
              </a:ext>
            </a:extLst>
          </p:cNvPr>
          <p:cNvSpPr>
            <a:spLocks noGrp="1"/>
          </p:cNvSpPr>
          <p:nvPr>
            <p:ph type="title"/>
          </p:nvPr>
        </p:nvSpPr>
        <p:spPr>
          <a:xfrm>
            <a:off x="838200" y="0"/>
            <a:ext cx="10515600" cy="1325563"/>
          </a:xfrm>
        </p:spPr>
        <p:txBody>
          <a:bodyPr>
            <a:normAutofit/>
          </a:bodyPr>
          <a:lstStyle/>
          <a:p>
            <a:pPr algn="ctr"/>
            <a:r>
              <a:rPr lang="en-IN" sz="2400" dirty="0"/>
              <a:t>In App.js file modify the argument in the method as well as in the </a:t>
            </a:r>
            <a:r>
              <a:rPr lang="en-IN" sz="2400" dirty="0" err="1"/>
              <a:t>this.setState</a:t>
            </a:r>
            <a:r>
              <a:rPr lang="en-IN" sz="2400" dirty="0"/>
              <a:t>() method.</a:t>
            </a:r>
          </a:p>
        </p:txBody>
      </p:sp>
      <p:pic>
        <p:nvPicPr>
          <p:cNvPr id="5" name="Content Placeholder 4" descr="A screenshot of a computer screen&#10;&#10;Description generated with very high confidence">
            <a:extLst>
              <a:ext uri="{FF2B5EF4-FFF2-40B4-BE49-F238E27FC236}">
                <a16:creationId xmlns:a16="http://schemas.microsoft.com/office/drawing/2014/main" id="{2E5C6512-6CA2-4351-9A81-3D4E014835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6122" y="1072354"/>
            <a:ext cx="7462867" cy="5785646"/>
          </a:xfrm>
        </p:spPr>
      </p:pic>
    </p:spTree>
    <p:extLst>
      <p:ext uri="{BB962C8B-B14F-4D97-AF65-F5344CB8AC3E}">
        <p14:creationId xmlns:p14="http://schemas.microsoft.com/office/powerpoint/2010/main" val="4716943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9678-F757-4B6A-8340-5329621DF4A0}"/>
              </a:ext>
            </a:extLst>
          </p:cNvPr>
          <p:cNvSpPr>
            <a:spLocks noGrp="1"/>
          </p:cNvSpPr>
          <p:nvPr>
            <p:ph type="title"/>
          </p:nvPr>
        </p:nvSpPr>
        <p:spPr>
          <a:xfrm>
            <a:off x="838200" y="41394"/>
            <a:ext cx="10515600" cy="1325563"/>
          </a:xfrm>
        </p:spPr>
        <p:txBody>
          <a:bodyPr>
            <a:normAutofit/>
          </a:bodyPr>
          <a:lstStyle/>
          <a:p>
            <a:r>
              <a:rPr lang="en-IN" sz="2400" dirty="0"/>
              <a:t>In App.js method, modify your code block and here we have used bind() method.</a:t>
            </a:r>
          </a:p>
        </p:txBody>
      </p:sp>
      <p:pic>
        <p:nvPicPr>
          <p:cNvPr id="5" name="Content Placeholder 4" descr="A screenshot of a computer&#10;&#10;Description generated with very high confidence">
            <a:extLst>
              <a:ext uri="{FF2B5EF4-FFF2-40B4-BE49-F238E27FC236}">
                <a16:creationId xmlns:a16="http://schemas.microsoft.com/office/drawing/2014/main" id="{EE3DE8FB-67CA-439A-B5F4-FC652DA780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0645" y="968020"/>
            <a:ext cx="8405665" cy="5824193"/>
          </a:xfrm>
        </p:spPr>
      </p:pic>
    </p:spTree>
    <p:extLst>
      <p:ext uri="{BB962C8B-B14F-4D97-AF65-F5344CB8AC3E}">
        <p14:creationId xmlns:p14="http://schemas.microsoft.com/office/powerpoint/2010/main" val="19622036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0323-071E-4D0D-A721-16C9842CE4C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31BD09E-240F-4798-B013-FC89C56C91CD}"/>
              </a:ext>
            </a:extLst>
          </p:cNvPr>
          <p:cNvSpPr>
            <a:spLocks noGrp="1"/>
          </p:cNvSpPr>
          <p:nvPr>
            <p:ph idx="1"/>
          </p:nvPr>
        </p:nvSpPr>
        <p:spPr/>
        <p:txBody>
          <a:bodyPr/>
          <a:lstStyle/>
          <a:p>
            <a:r>
              <a:rPr lang="en-IN" dirty="0"/>
              <a:t>bind() method controls what this inside the function will refer to and by binding it to this here outside of the function we are binding it to the class.</a:t>
            </a:r>
          </a:p>
          <a:p>
            <a:r>
              <a:rPr lang="en-IN" dirty="0"/>
              <a:t>Second parameter is the list of arguments actually which will be passed into our function. </a:t>
            </a:r>
            <a:r>
              <a:rPr lang="en-IN" dirty="0" err="1"/>
              <a:t>newName</a:t>
            </a:r>
            <a:r>
              <a:rPr lang="en-IN" dirty="0"/>
              <a:t> in our case.</a:t>
            </a:r>
          </a:p>
        </p:txBody>
      </p:sp>
    </p:spTree>
    <p:extLst>
      <p:ext uri="{BB962C8B-B14F-4D97-AF65-F5344CB8AC3E}">
        <p14:creationId xmlns:p14="http://schemas.microsoft.com/office/powerpoint/2010/main" val="32727899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8F2B-2F5A-4AB9-8EF5-B8D7E0FF1B4B}"/>
              </a:ext>
            </a:extLst>
          </p:cNvPr>
          <p:cNvSpPr>
            <a:spLocks noGrp="1"/>
          </p:cNvSpPr>
          <p:nvPr>
            <p:ph type="title"/>
          </p:nvPr>
        </p:nvSpPr>
        <p:spPr>
          <a:xfrm>
            <a:off x="775725" y="0"/>
            <a:ext cx="10515600" cy="1325563"/>
          </a:xfrm>
        </p:spPr>
        <p:txBody>
          <a:bodyPr>
            <a:normAutofit/>
          </a:bodyPr>
          <a:lstStyle/>
          <a:p>
            <a:pPr algn="ctr"/>
            <a:r>
              <a:rPr lang="en-IN" sz="2400" dirty="0"/>
              <a:t>The another way of doing the same…</a:t>
            </a:r>
          </a:p>
        </p:txBody>
      </p:sp>
      <p:pic>
        <p:nvPicPr>
          <p:cNvPr id="5" name="Content Placeholder 4" descr="A screenshot of a cell phone&#10;&#10;Description generated with very high confidence">
            <a:extLst>
              <a:ext uri="{FF2B5EF4-FFF2-40B4-BE49-F238E27FC236}">
                <a16:creationId xmlns:a16="http://schemas.microsoft.com/office/drawing/2014/main" id="{A61DDE4C-0FBE-4621-9975-90114BA91F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8171" y="956660"/>
            <a:ext cx="8882743" cy="5773783"/>
          </a:xfrm>
        </p:spPr>
      </p:pic>
    </p:spTree>
    <p:extLst>
      <p:ext uri="{BB962C8B-B14F-4D97-AF65-F5344CB8AC3E}">
        <p14:creationId xmlns:p14="http://schemas.microsoft.com/office/powerpoint/2010/main" val="22722274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5BD95-EBC4-4285-8F5B-6E415ABB682B}"/>
              </a:ext>
            </a:extLst>
          </p:cNvPr>
          <p:cNvSpPr>
            <a:spLocks noGrp="1"/>
          </p:cNvSpPr>
          <p:nvPr>
            <p:ph type="title"/>
          </p:nvPr>
        </p:nvSpPr>
        <p:spPr/>
        <p:txBody>
          <a:bodyPr>
            <a:normAutofit/>
          </a:bodyPr>
          <a:lstStyle/>
          <a:p>
            <a:pPr algn="ctr"/>
            <a:r>
              <a:rPr lang="en-IN" sz="2400" dirty="0"/>
              <a:t>Run the application and check the output.</a:t>
            </a:r>
          </a:p>
        </p:txBody>
      </p:sp>
      <p:pic>
        <p:nvPicPr>
          <p:cNvPr id="5" name="Content Placeholder 4" descr="A screenshot of a cell phone&#10;&#10;Description generated with very high confidence">
            <a:extLst>
              <a:ext uri="{FF2B5EF4-FFF2-40B4-BE49-F238E27FC236}">
                <a16:creationId xmlns:a16="http://schemas.microsoft.com/office/drawing/2014/main" id="{4E544209-8586-43EA-AC41-416D42199B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2908" y="1310125"/>
            <a:ext cx="6858785" cy="5079315"/>
          </a:xfrm>
        </p:spPr>
      </p:pic>
    </p:spTree>
    <p:extLst>
      <p:ext uri="{BB962C8B-B14F-4D97-AF65-F5344CB8AC3E}">
        <p14:creationId xmlns:p14="http://schemas.microsoft.com/office/powerpoint/2010/main" val="21886751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CD69B-6656-4558-B10C-979E58896069}"/>
              </a:ext>
            </a:extLst>
          </p:cNvPr>
          <p:cNvSpPr>
            <a:spLocks noGrp="1"/>
          </p:cNvSpPr>
          <p:nvPr>
            <p:ph type="title"/>
          </p:nvPr>
        </p:nvSpPr>
        <p:spPr>
          <a:xfrm>
            <a:off x="838200" y="133916"/>
            <a:ext cx="10515600" cy="1325563"/>
          </a:xfrm>
        </p:spPr>
        <p:txBody>
          <a:bodyPr>
            <a:noAutofit/>
          </a:bodyPr>
          <a:lstStyle/>
          <a:p>
            <a:pPr algn="ctr"/>
            <a:r>
              <a:rPr lang="en-IN" sz="2400" dirty="0"/>
              <a:t>Adding Two way binding.</a:t>
            </a:r>
            <a:br>
              <a:rPr lang="en-IN" sz="2400" dirty="0"/>
            </a:br>
            <a:r>
              <a:rPr lang="en-IN" sz="2400" dirty="0"/>
              <a:t>In App.js file we create a new function called </a:t>
            </a:r>
            <a:r>
              <a:rPr lang="en-IN" sz="2400" dirty="0" err="1"/>
              <a:t>nameChangeHandler</a:t>
            </a:r>
            <a:r>
              <a:rPr lang="en-IN" sz="2400" dirty="0"/>
              <a:t>() and by using </a:t>
            </a:r>
            <a:r>
              <a:rPr lang="en-IN" sz="2400" dirty="0" err="1"/>
              <a:t>setState</a:t>
            </a:r>
            <a:r>
              <a:rPr lang="en-IN" sz="2400" dirty="0"/>
              <a:t>() method update the value of name of the first element and age of third element.</a:t>
            </a:r>
          </a:p>
        </p:txBody>
      </p:sp>
      <p:pic>
        <p:nvPicPr>
          <p:cNvPr id="9" name="Content Placeholder 8" descr="A screenshot of a computer&#10;&#10;Description generated with very high confidence">
            <a:extLst>
              <a:ext uri="{FF2B5EF4-FFF2-40B4-BE49-F238E27FC236}">
                <a16:creationId xmlns:a16="http://schemas.microsoft.com/office/drawing/2014/main" id="{457F9638-B66A-4285-8621-AB655513A1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0155" y="1675661"/>
            <a:ext cx="7911490" cy="5048423"/>
          </a:xfrm>
        </p:spPr>
      </p:pic>
    </p:spTree>
    <p:extLst>
      <p:ext uri="{BB962C8B-B14F-4D97-AF65-F5344CB8AC3E}">
        <p14:creationId xmlns:p14="http://schemas.microsoft.com/office/powerpoint/2010/main" val="1764658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5952</TotalTime>
  <Words>2281</Words>
  <Application>Microsoft Office PowerPoint</Application>
  <PresentationFormat>Widescreen</PresentationFormat>
  <Paragraphs>160</Paragraphs>
  <Slides>106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106</vt:i4>
      </vt:variant>
    </vt:vector>
  </HeadingPairs>
  <TitlesOfParts>
    <vt:vector size="111" baseType="lpstr">
      <vt:lpstr>Arial</vt:lpstr>
      <vt:lpstr>Calibri</vt:lpstr>
      <vt:lpstr>Calibri Light</vt:lpstr>
      <vt:lpstr>Tahoma</vt:lpstr>
      <vt:lpstr>Office Theme</vt:lpstr>
      <vt:lpstr>Who am I?</vt:lpstr>
      <vt:lpstr>Advanced React with Redux, Router and Forms</vt:lpstr>
      <vt:lpstr>PowerPoint Presentation</vt:lpstr>
      <vt:lpstr>What is React?</vt:lpstr>
      <vt:lpstr>In React, your web page is composed of multiple components.</vt:lpstr>
      <vt:lpstr>PowerPoint Presentation</vt:lpstr>
      <vt:lpstr>https://reactjs.org/</vt:lpstr>
      <vt:lpstr>Why React?</vt:lpstr>
      <vt:lpstr>CodePen demo…</vt:lpstr>
      <vt:lpstr>PowerPoint Presentation</vt:lpstr>
      <vt:lpstr>ES 6  Next Generation JavaScript or OOJ</vt:lpstr>
      <vt:lpstr>let and const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Refreshing array functions</vt:lpstr>
      <vt:lpstr>JS Array Function</vt:lpstr>
      <vt:lpstr>PowerPoint Presentation</vt:lpstr>
      <vt:lpstr>Tools/Pacakges/Library we need to work with React</vt:lpstr>
      <vt:lpstr>We can also use React CLI or say React App tool…it is an official tool to create any React App</vt:lpstr>
      <vt:lpstr>Development Environment SetUp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can see the folder structure of your project. My VS Code theme is Dark (Default).</vt:lpstr>
      <vt:lpstr>Go to Src folder Delete logo.svg file</vt:lpstr>
      <vt:lpstr>Also delete the import statement from the App.js file and remove the code within div element within return function.</vt:lpstr>
      <vt:lpstr>App.js  Add an &lt;h1&gt;&lt;/h1&gt; element.</vt:lpstr>
      <vt:lpstr>If you run the app, it looks like…</vt:lpstr>
      <vt:lpstr>Go to App.css and remove the classes except .App</vt:lpstr>
      <vt:lpstr>Open App.js file. Comment the shown code and use React.createElement() as shown below</vt:lpstr>
      <vt:lpstr>Check the output. You can see the code will add two html elements. It is not applying h1 effect.</vt:lpstr>
      <vt:lpstr>Now, modify the code block as shown below…</vt:lpstr>
      <vt:lpstr>You can see now the h1 effect but still css class is not applied…</vt:lpstr>
      <vt:lpstr>Modify the code block and add className:’App’</vt:lpstr>
      <vt:lpstr>And you can see it is working now…</vt:lpstr>
      <vt:lpstr>You can undo the changes…</vt:lpstr>
      <vt:lpstr>Right click on Src folder Add New Folder called Person. Within Person folder create new file Person.js</vt:lpstr>
      <vt:lpstr>PowerPoint Presentation</vt:lpstr>
      <vt:lpstr>Open App.js and import Person component.</vt:lpstr>
      <vt:lpstr>PowerPoint Presentation</vt:lpstr>
      <vt:lpstr>Open Person.js file and modify as shown below…</vt:lpstr>
      <vt:lpstr>You can see still it is treated as a normal statement</vt:lpstr>
      <vt:lpstr>Wrap it with a {} braces and check the output. To output something dynamic we have to wrap them with {} braces.</vt:lpstr>
      <vt:lpstr>Some random number is generated.</vt:lpstr>
      <vt:lpstr>We add the component one more time</vt:lpstr>
      <vt:lpstr>PowerPoint Presentation</vt:lpstr>
      <vt:lpstr>Working with Props</vt:lpstr>
      <vt:lpstr>Modify Person.js as shown here…</vt:lpstr>
      <vt:lpstr>Now, open App.js file and modify your Person component import as shown below…</vt:lpstr>
      <vt:lpstr>Run the application.</vt:lpstr>
      <vt:lpstr>PowerPoint Presentation</vt:lpstr>
      <vt:lpstr>Understanding the Children property</vt:lpstr>
      <vt:lpstr>PowerPoint Presentation</vt:lpstr>
      <vt:lpstr>PowerPoint Presentation</vt:lpstr>
      <vt:lpstr>PowerPoint Presentation</vt:lpstr>
      <vt:lpstr>State</vt:lpstr>
      <vt:lpstr>Open App.js file and create a state. Here in this example state is a JavaScript array.</vt:lpstr>
      <vt:lpstr>Modify the code block as shown below…</vt:lpstr>
      <vt:lpstr>We create a function and triggered it on the button click.</vt:lpstr>
      <vt:lpstr>Run the application and click the button.</vt:lpstr>
      <vt:lpstr>Modify the function logic as shown here. We are trying to update the name value of first element of the state property.</vt:lpstr>
      <vt:lpstr>If you run the application, you will get the error as shown </vt:lpstr>
      <vt:lpstr>this.setState()</vt:lpstr>
      <vt:lpstr>Modify the function as shown below… Here we have used setState() method.</vt:lpstr>
      <vt:lpstr>Runt  the application and click the button.</vt:lpstr>
      <vt:lpstr>PowerPoint Presentation</vt:lpstr>
      <vt:lpstr>Functional (Stateless) vs Class (stateful) components</vt:lpstr>
      <vt:lpstr>Open Person.js file and use props.krunal onClick() event of paragraph.</vt:lpstr>
      <vt:lpstr>Passing method reference between components. Open App.js and modify code block</vt:lpstr>
      <vt:lpstr>PowerPoint Presentation</vt:lpstr>
      <vt:lpstr>In App.js file modify the argument in the method as well as in the this.setState() method.</vt:lpstr>
      <vt:lpstr>In App.js method, modify your code block and here we have used bind() method.</vt:lpstr>
      <vt:lpstr>PowerPoint Presentation</vt:lpstr>
      <vt:lpstr>The another way of doing the same…</vt:lpstr>
      <vt:lpstr>Run the application and check the output.</vt:lpstr>
      <vt:lpstr>Adding Two way binding. In App.js file we create a new function called nameChangeHandler() and by using setState() method update the value of name of the first element and age of third element.</vt:lpstr>
      <vt:lpstr>In the App.js file, add a property called krunalchanged and pass your method. Krunalchanged is my property name, you can give appropriate name like changed…</vt:lpstr>
      <vt:lpstr>Now open Person.js file and add a textbox.</vt:lpstr>
      <vt:lpstr>Now on the textbox I called onChange event handler…</vt:lpstr>
      <vt:lpstr>Run app and check output.</vt:lpstr>
      <vt:lpstr>To display the initial value, we use value={props.name}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React with Redux, Router and Forms</dc:title>
  <dc:creator>Krunal Trivedi</dc:creator>
  <cp:lastModifiedBy>Krunal Trivedi</cp:lastModifiedBy>
  <cp:revision>366</cp:revision>
  <dcterms:created xsi:type="dcterms:W3CDTF">2019-02-04T11:00:28Z</dcterms:created>
  <dcterms:modified xsi:type="dcterms:W3CDTF">2022-03-21T08:37:22Z</dcterms:modified>
</cp:coreProperties>
</file>